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507" r:id="rId5"/>
    <p:sldId id="508" r:id="rId6"/>
    <p:sldId id="261" r:id="rId7"/>
    <p:sldId id="266" r:id="rId8"/>
    <p:sldId id="268" r:id="rId9"/>
    <p:sldId id="264" r:id="rId10"/>
    <p:sldId id="277" r:id="rId11"/>
    <p:sldId id="278" r:id="rId12"/>
    <p:sldId id="324" r:id="rId13"/>
    <p:sldId id="506" r:id="rId14"/>
    <p:sldId id="509" r:id="rId15"/>
    <p:sldId id="510" r:id="rId16"/>
    <p:sldId id="511" r:id="rId17"/>
    <p:sldId id="512" r:id="rId18"/>
    <p:sldId id="465" r:id="rId19"/>
    <p:sldId id="50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D8D"/>
    <a:srgbClr val="094E8D"/>
    <a:srgbClr val="669ACE"/>
    <a:srgbClr val="EA4738"/>
    <a:srgbClr val="F7B2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EBD32-8671-4030-ABE3-37272965F537}" v="4" dt="2025-03-07T21:28:29.7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58"/>
  </p:normalViewPr>
  <p:slideViewPr>
    <p:cSldViewPr snapToGrid="0">
      <p:cViewPr varScale="1">
        <p:scale>
          <a:sx n="100" d="100"/>
          <a:sy n="100" d="100"/>
        </p:scale>
        <p:origin x="9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E5782-0D90-4A7B-95BD-81B6916E139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4C6815-C118-49FD-82E2-CF50ED2E2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23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Programs I am over: Early Learning Collaborative, Dual Language Immersion, English Language Learners, Migrant Education Program, Community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C6815-C118-49FD-82E2-CF50ED2E2F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62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AE9D4-D9F8-FD57-046F-8020CAC9D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56350"/>
            <a:ext cx="2743200" cy="365125"/>
          </a:xfrm>
        </p:spPr>
        <p:txBody>
          <a:bodyPr/>
          <a:lstStyle/>
          <a:p>
            <a:fld id="{DFE0B45E-E52F-3746-9877-B51832453733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 descr="A black and blue background with a child&#10;&#10;AI-generated content may be incorrect.">
            <a:extLst>
              <a:ext uri="{FF2B5EF4-FFF2-40B4-BE49-F238E27FC236}">
                <a16:creationId xmlns:a16="http://schemas.microsoft.com/office/drawing/2014/main" id="{46C0F62D-FB1E-B3A3-10DF-E47A8BE215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4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F6688-A14C-5E94-397C-97CC6631C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66C93-1D29-C44C-BB7B-4728BC1FE38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7A344-78A6-92D3-AD31-7AD736F9C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363C5-7E52-9061-A791-2EEDC87D0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B45E-E52F-3746-9877-B5183245373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hild looking at a child&#10;&#10;Description automatically generated with medium confidence">
            <a:extLst>
              <a:ext uri="{FF2B5EF4-FFF2-40B4-BE49-F238E27FC236}">
                <a16:creationId xmlns:a16="http://schemas.microsoft.com/office/drawing/2014/main" id="{9B302232-D5D5-A8C3-342C-31EF96EFF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30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27450-A550-35C1-1991-96604965F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66C93-1D29-C44C-BB7B-4728BC1FE38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959A9-B5C5-94FD-613A-F3A6A6D86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2AA7-CF3F-6CC3-5049-A8335C9E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B45E-E52F-3746-9877-B5183245373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ack rectangle with yellow and blue squares&#10;&#10;Description automatically generated">
            <a:extLst>
              <a:ext uri="{FF2B5EF4-FFF2-40B4-BE49-F238E27FC236}">
                <a16:creationId xmlns:a16="http://schemas.microsoft.com/office/drawing/2014/main" id="{DBF163B8-B391-A411-24F4-7A8CF19A0F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32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5D050-0A15-57F7-22E3-C969510D9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66C93-1D29-C44C-BB7B-4728BC1FE38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6C2180-69D4-E40C-02E9-8E786028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673AD-504C-E0E9-0740-C77DCD135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B45E-E52F-3746-9877-B5183245373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054D6F08-A752-C0B6-90C5-8F05D6A19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7829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44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9A5C40-A589-B1C2-68BB-76407B023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66C93-1D29-C44C-BB7B-4728BC1FE38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8EB84-C65B-39FA-9A1B-B2D536072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76A3DB-56EB-2BDF-59AB-F78C113D8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B45E-E52F-3746-9877-B51832453733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hild sitting in a chair&#10;&#10;Description automatically generated">
            <a:extLst>
              <a:ext uri="{FF2B5EF4-FFF2-40B4-BE49-F238E27FC236}">
                <a16:creationId xmlns:a16="http://schemas.microsoft.com/office/drawing/2014/main" id="{C04D565E-4807-121A-0284-4AB6259418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96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BFE91-CEAE-B512-FEAC-28A445CA9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C66C93-1D29-C44C-BB7B-4728BC1FE38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48465-96C3-3177-3B5B-589DF9B07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D8B01-B5B6-DE56-05AD-179EE87A6E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E0B45E-E52F-3746-9877-B51832453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0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5E1F5D-F4D5-D256-B790-7691A3E53A2A}"/>
              </a:ext>
            </a:extLst>
          </p:cNvPr>
          <p:cNvSpPr txBox="1"/>
          <p:nvPr/>
        </p:nvSpPr>
        <p:spPr>
          <a:xfrm>
            <a:off x="693254" y="2431440"/>
            <a:ext cx="7262026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500" b="1" i="0" u="none" strike="noStrike" dirty="0">
                <a:solidFill>
                  <a:srgbClr val="EB4738"/>
                </a:solidFill>
                <a:effectLst/>
                <a:latin typeface="Open Sans" panose="020B0606030504020204" pitchFamily="34" charset="0"/>
              </a:rPr>
              <a:t>FROM COLLABORATION TO CHANGE: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3500" b="1" i="0" u="none" strike="noStrike" dirty="0">
              <a:solidFill>
                <a:srgbClr val="EB4738"/>
              </a:solidFill>
              <a:effectLst/>
              <a:latin typeface="Open Sans" panose="020B0606030504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500" b="1" dirty="0">
                <a:solidFill>
                  <a:srgbClr val="EB4738"/>
                </a:solidFill>
                <a:latin typeface="Open Sans" panose="020B0606030504020204" pitchFamily="34" charset="0"/>
              </a:rPr>
              <a:t>Engaging with Community Schools</a:t>
            </a:r>
            <a:endParaRPr lang="en-US" sz="35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4" name="Picture 3" descr="A logo for a school&#10;&#10;AI-generated content may be incorrect.">
            <a:extLst>
              <a:ext uri="{FF2B5EF4-FFF2-40B4-BE49-F238E27FC236}">
                <a16:creationId xmlns:a16="http://schemas.microsoft.com/office/drawing/2014/main" id="{42FDFCE6-F044-CB81-3734-49484736D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504" y="357899"/>
            <a:ext cx="2070365" cy="129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46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4FFAE-DC33-AB37-0A1C-2C3267898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F3ABB0-508C-F2D3-25C9-53D2753B23EA}"/>
              </a:ext>
            </a:extLst>
          </p:cNvPr>
          <p:cNvSpPr txBox="1"/>
          <p:nvPr/>
        </p:nvSpPr>
        <p:spPr>
          <a:xfrm>
            <a:off x="550214" y="907090"/>
            <a:ext cx="9163264" cy="120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2960"/>
            <a:r>
              <a:rPr lang="en-US" sz="4000" b="1" dirty="0">
                <a:solidFill>
                  <a:srgbClr val="FFFFFF"/>
                </a:solidFill>
                <a:latin typeface="Montserrat" panose="00000500000000000000" pitchFamily="2" charset="0"/>
              </a:rPr>
              <a:t>KEY ELEMENTS</a:t>
            </a:r>
            <a:endParaRPr lang="en-US" sz="40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defTabSz="822960"/>
            <a:br>
              <a:rPr lang="en-US" sz="1620" dirty="0">
                <a:solidFill>
                  <a:prstClr val="black"/>
                </a:solidFill>
                <a:latin typeface="Aptos" panose="02110004020202020204"/>
              </a:rPr>
            </a:br>
            <a:endParaRPr lang="en-US" sz="162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0392C2-1E5C-E930-F1FF-CBCE52A9991B}"/>
              </a:ext>
            </a:extLst>
          </p:cNvPr>
          <p:cNvSpPr txBox="1"/>
          <p:nvPr/>
        </p:nvSpPr>
        <p:spPr>
          <a:xfrm>
            <a:off x="550214" y="1691640"/>
            <a:ext cx="10045910" cy="4745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150000"/>
              </a:lnSpc>
              <a:buClr>
                <a:srgbClr val="F7B239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94D8D"/>
                </a:solidFill>
                <a:effectLst/>
                <a:latin typeface="Montserrat ExtraBold" panose="00000900000000000000" pitchFamily="2" charset="0"/>
              </a:rPr>
              <a:t>Full Time Community School Coordinator</a:t>
            </a:r>
          </a:p>
          <a:p>
            <a:pPr marL="742950" lvl="1" indent="-285750" fontAlgn="base">
              <a:lnSpc>
                <a:spcPct val="150000"/>
              </a:lnSpc>
              <a:buClr>
                <a:srgbClr val="F7B23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Montserrat Light" panose="00000400000000000000" pitchFamily="2" charset="0"/>
              </a:rPr>
              <a:t>The point person at a school- your contact for partnerships</a:t>
            </a:r>
          </a:p>
          <a:p>
            <a:pPr marL="742950" lvl="1" indent="-285750" fontAlgn="base">
              <a:lnSpc>
                <a:spcPct val="150000"/>
              </a:lnSpc>
              <a:buClr>
                <a:srgbClr val="F7B23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Montserrat Light" panose="00000400000000000000" pitchFamily="2" charset="0"/>
              </a:rPr>
              <a:t>A leader in the building or district, working with the principal to implement CS Strategy</a:t>
            </a:r>
          </a:p>
          <a:p>
            <a:pPr marL="285750" indent="-285750" fontAlgn="base">
              <a:lnSpc>
                <a:spcPct val="150000"/>
              </a:lnSpc>
              <a:buClr>
                <a:srgbClr val="F7B239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94D8D"/>
                </a:solidFill>
                <a:latin typeface="Montserrat ExtraBold" panose="00000900000000000000" pitchFamily="2" charset="0"/>
              </a:rPr>
              <a:t>Advisory Council </a:t>
            </a:r>
          </a:p>
          <a:p>
            <a:pPr marL="742950" lvl="1" indent="-285750" fontAlgn="base">
              <a:lnSpc>
                <a:spcPct val="150000"/>
              </a:lnSpc>
              <a:buClr>
                <a:srgbClr val="F7B23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Montserrat Light" panose="00000400000000000000" pitchFamily="2" charset="0"/>
              </a:rPr>
              <a:t>Broad representation: community members, businesses, nonprofits, students, parents etc.</a:t>
            </a:r>
          </a:p>
          <a:p>
            <a:pPr marL="285750" indent="-285750" fontAlgn="base">
              <a:lnSpc>
                <a:spcPct val="150000"/>
              </a:lnSpc>
              <a:buClr>
                <a:srgbClr val="F7B239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94D8D"/>
                </a:solidFill>
                <a:latin typeface="Montserrat ExtraBold" panose="00000900000000000000" pitchFamily="2" charset="0"/>
              </a:rPr>
              <a:t>Needs and Assets Assessment</a:t>
            </a:r>
          </a:p>
          <a:p>
            <a:pPr marL="742950" lvl="1" indent="-285750" fontAlgn="base">
              <a:lnSpc>
                <a:spcPct val="150000"/>
              </a:lnSpc>
              <a:buClr>
                <a:srgbClr val="F7B23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Montserrat Light" panose="00000400000000000000" pitchFamily="2" charset="0"/>
              </a:rPr>
              <a:t>Guide the programs, services, and activities of each individual school</a:t>
            </a:r>
          </a:p>
          <a:p>
            <a:pPr defTabSz="822960"/>
            <a:br>
              <a:rPr lang="en-US" sz="1620" dirty="0">
                <a:solidFill>
                  <a:prstClr val="black"/>
                </a:solidFill>
                <a:latin typeface="Aptos" panose="02110004020202020204"/>
              </a:rPr>
            </a:br>
            <a:endParaRPr lang="en-US" sz="1620" dirty="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06594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DC4597-0681-F33E-D994-3972551B5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FCD5A2-9F0C-84FD-D7AF-4155E58DDB16}"/>
              </a:ext>
            </a:extLst>
          </p:cNvPr>
          <p:cNvSpPr txBox="1"/>
          <p:nvPr/>
        </p:nvSpPr>
        <p:spPr>
          <a:xfrm>
            <a:off x="550214" y="907090"/>
            <a:ext cx="10285426" cy="120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2960"/>
            <a:r>
              <a:rPr lang="en-US" sz="4000" b="1" dirty="0">
                <a:solidFill>
                  <a:srgbClr val="FFFFFF"/>
                </a:solidFill>
                <a:latin typeface="Montserrat" panose="00000500000000000000" pitchFamily="2" charset="0"/>
              </a:rPr>
              <a:t>PARTNERSHIPS IN AMERICAN FALLS</a:t>
            </a:r>
            <a:endParaRPr lang="en-US" sz="40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defTabSz="822960"/>
            <a:br>
              <a:rPr lang="en-US" sz="1620" dirty="0">
                <a:solidFill>
                  <a:prstClr val="black"/>
                </a:solidFill>
                <a:latin typeface="Aptos" panose="02110004020202020204"/>
              </a:rPr>
            </a:br>
            <a:endParaRPr lang="en-US" sz="162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5CD4EB-948C-ADD6-6EA0-3A9BF4197972}"/>
              </a:ext>
            </a:extLst>
          </p:cNvPr>
          <p:cNvSpPr txBox="1"/>
          <p:nvPr/>
        </p:nvSpPr>
        <p:spPr>
          <a:xfrm>
            <a:off x="550214" y="1691640"/>
            <a:ext cx="11342123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2960"/>
            <a:br>
              <a:rPr lang="en-US" sz="1620" dirty="0">
                <a:solidFill>
                  <a:prstClr val="black"/>
                </a:solidFill>
                <a:latin typeface="Aptos" panose="02110004020202020204"/>
              </a:rPr>
            </a:br>
            <a:endParaRPr lang="en-US" sz="162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3" name="Picture 2" descr="A group of people with a sun behind them&#10;&#10;AI-generated content may be incorrect.">
            <a:extLst>
              <a:ext uri="{FF2B5EF4-FFF2-40B4-BE49-F238E27FC236}">
                <a16:creationId xmlns:a16="http://schemas.microsoft.com/office/drawing/2014/main" id="{0125B578-5D61-803F-F5F4-BB456CD9E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062" y="3888964"/>
            <a:ext cx="2080964" cy="1885212"/>
          </a:xfrm>
          <a:prstGeom prst="rect">
            <a:avLst/>
          </a:prstGeom>
        </p:spPr>
      </p:pic>
      <p:pic>
        <p:nvPicPr>
          <p:cNvPr id="7" name="Picture 6" descr="A blue and black sign with white text&#10;&#10;AI-generated content may be incorrect.">
            <a:extLst>
              <a:ext uri="{FF2B5EF4-FFF2-40B4-BE49-F238E27FC236}">
                <a16:creationId xmlns:a16="http://schemas.microsoft.com/office/drawing/2014/main" id="{4286BC95-FC74-DEF8-3F70-13596C48C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38" y="4048899"/>
            <a:ext cx="2647897" cy="1902011"/>
          </a:xfrm>
          <a:prstGeom prst="rect">
            <a:avLst/>
          </a:prstGeom>
        </p:spPr>
      </p:pic>
      <p:pic>
        <p:nvPicPr>
          <p:cNvPr id="9" name="Picture 8" descr="A yellow sign with black text&#10;&#10;AI-generated content may be incorrect.">
            <a:extLst>
              <a:ext uri="{FF2B5EF4-FFF2-40B4-BE49-F238E27FC236}">
                <a16:creationId xmlns:a16="http://schemas.microsoft.com/office/drawing/2014/main" id="{40A447ED-D691-CFC4-8BA3-9B62AAC05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38" y="1790435"/>
            <a:ext cx="6410325" cy="1733550"/>
          </a:xfrm>
          <a:prstGeom prst="rect">
            <a:avLst/>
          </a:prstGeom>
        </p:spPr>
      </p:pic>
      <p:pic>
        <p:nvPicPr>
          <p:cNvPr id="11" name="Picture 10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CACFA5E-0C43-0996-67B2-4CA1E1B3A4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5989" y="4021672"/>
            <a:ext cx="3542618" cy="1565343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3" name="Picture 12" descr="A blue and yellow text with yellow arrows&#10;&#10;AI-generated content may be incorrect.">
            <a:extLst>
              <a:ext uri="{FF2B5EF4-FFF2-40B4-BE49-F238E27FC236}">
                <a16:creationId xmlns:a16="http://schemas.microsoft.com/office/drawing/2014/main" id="{9F6DAD66-E878-C903-8988-1078264FF8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3504" y="1827623"/>
            <a:ext cx="2805522" cy="169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27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74F5E-C661-73EF-B04C-506DDFEB3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013095-9AFD-1162-FFD5-9B435A504332}"/>
              </a:ext>
            </a:extLst>
          </p:cNvPr>
          <p:cNvSpPr txBox="1"/>
          <p:nvPr/>
        </p:nvSpPr>
        <p:spPr>
          <a:xfrm>
            <a:off x="630936" y="1443841"/>
            <a:ext cx="510235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400" b="1" i="0" u="none" strike="noStrike" dirty="0">
                <a:solidFill>
                  <a:srgbClr val="0B4E8D"/>
                </a:solidFill>
                <a:effectLst/>
                <a:latin typeface="Montserrat" panose="00000500000000000000" pitchFamily="2" charset="0"/>
              </a:rPr>
              <a:t>Mapping Partnerships: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B4E8D"/>
                </a:solidFill>
                <a:latin typeface="Montserrat" panose="00000500000000000000" pitchFamily="2" charset="0"/>
              </a:rPr>
              <a:t>How can you and your community collaborate to support kids and families?</a:t>
            </a:r>
            <a:endParaRPr lang="en-US" sz="3200" dirty="0">
              <a:effectLst/>
              <a:latin typeface="Montserrat" panose="00000500000000000000" pitchFamily="2" charset="0"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58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2DC6E-FAE0-8D1F-AC00-28C4A46C0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62515B-BDDA-ABA7-A407-18067D7441F1}"/>
              </a:ext>
            </a:extLst>
          </p:cNvPr>
          <p:cNvSpPr txBox="1"/>
          <p:nvPr/>
        </p:nvSpPr>
        <p:spPr>
          <a:xfrm>
            <a:off x="550214" y="907090"/>
            <a:ext cx="10285426" cy="120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2960"/>
            <a:r>
              <a:rPr lang="en-US" sz="4000" b="1" dirty="0">
                <a:solidFill>
                  <a:srgbClr val="FFFFFF"/>
                </a:solidFill>
                <a:latin typeface="Montserrat" panose="00000500000000000000" pitchFamily="2" charset="0"/>
              </a:rPr>
              <a:t>PRACTICAL STRATEGIES</a:t>
            </a:r>
            <a:endParaRPr lang="en-US" sz="40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defTabSz="822960"/>
            <a:br>
              <a:rPr lang="en-US" sz="1620" dirty="0">
                <a:solidFill>
                  <a:prstClr val="black"/>
                </a:solidFill>
                <a:latin typeface="Aptos" panose="02110004020202020204"/>
              </a:rPr>
            </a:br>
            <a:endParaRPr lang="en-US" sz="162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E0A7C5-02DA-6262-BA45-6323072CB566}"/>
              </a:ext>
            </a:extLst>
          </p:cNvPr>
          <p:cNvSpPr txBox="1"/>
          <p:nvPr/>
        </p:nvSpPr>
        <p:spPr>
          <a:xfrm>
            <a:off x="550214" y="1755300"/>
            <a:ext cx="6114197" cy="5438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150000"/>
              </a:lnSpc>
              <a:buClr>
                <a:srgbClr val="F7B239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94D8D"/>
                </a:solidFill>
                <a:effectLst/>
                <a:latin typeface="Montserrat ExtraBold" panose="00000900000000000000" pitchFamily="2" charset="0"/>
              </a:rPr>
              <a:t>“Know Me Befo</a:t>
            </a:r>
            <a:r>
              <a:rPr lang="en-US" sz="2400" b="1" dirty="0">
                <a:solidFill>
                  <a:srgbClr val="094D8D"/>
                </a:solidFill>
                <a:latin typeface="Montserrat ExtraBold" panose="00000900000000000000" pitchFamily="2" charset="0"/>
              </a:rPr>
              <a:t>re You Need Me”</a:t>
            </a:r>
          </a:p>
          <a:p>
            <a:pPr marL="285750" indent="-285750" fontAlgn="base">
              <a:lnSpc>
                <a:spcPct val="150000"/>
              </a:lnSpc>
              <a:buClr>
                <a:srgbClr val="F7B239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94D8D"/>
                </a:solidFill>
                <a:latin typeface="Montserrat ExtraBold" panose="00000900000000000000" pitchFamily="2" charset="0"/>
              </a:rPr>
              <a:t>Bring together your stakeholders</a:t>
            </a:r>
          </a:p>
          <a:p>
            <a:pPr marL="285750" indent="-285750" fontAlgn="base">
              <a:lnSpc>
                <a:spcPct val="150000"/>
              </a:lnSpc>
              <a:buClr>
                <a:srgbClr val="F7B239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94D8D"/>
                </a:solidFill>
                <a:latin typeface="Montserrat ExtraBold" panose="00000900000000000000" pitchFamily="2" charset="0"/>
              </a:rPr>
              <a:t>Schedule regular check ins</a:t>
            </a:r>
          </a:p>
          <a:p>
            <a:pPr marL="285750" indent="-285750" fontAlgn="base">
              <a:lnSpc>
                <a:spcPct val="150000"/>
              </a:lnSpc>
              <a:buClr>
                <a:srgbClr val="F7B239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94D8D"/>
                </a:solidFill>
                <a:latin typeface="Montserrat ExtraBold" panose="00000900000000000000" pitchFamily="2" charset="0"/>
              </a:rPr>
              <a:t>Host listening sessions</a:t>
            </a:r>
          </a:p>
          <a:p>
            <a:pPr marL="285750" indent="-285750" fontAlgn="base">
              <a:lnSpc>
                <a:spcPct val="150000"/>
              </a:lnSpc>
              <a:buClr>
                <a:srgbClr val="F7B239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94D8D"/>
                </a:solidFill>
                <a:latin typeface="Montserrat ExtraBold" panose="00000900000000000000" pitchFamily="2" charset="0"/>
              </a:rPr>
              <a:t>Utilize Social Media</a:t>
            </a:r>
          </a:p>
          <a:p>
            <a:pPr marL="285750" indent="-285750" fontAlgn="base">
              <a:lnSpc>
                <a:spcPct val="150000"/>
              </a:lnSpc>
              <a:buClr>
                <a:srgbClr val="F7B239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94D8D"/>
                </a:solidFill>
                <a:latin typeface="Montserrat ExtraBold" panose="00000900000000000000" pitchFamily="2" charset="0"/>
              </a:rPr>
              <a:t>Offer &amp; Accept Help Generously</a:t>
            </a:r>
          </a:p>
          <a:p>
            <a:pPr marL="285750" indent="-285750" fontAlgn="base">
              <a:lnSpc>
                <a:spcPct val="150000"/>
              </a:lnSpc>
              <a:buClr>
                <a:srgbClr val="F7B239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94D8D"/>
                </a:solidFill>
                <a:latin typeface="Montserrat ExtraBold" panose="00000900000000000000" pitchFamily="2" charset="0"/>
              </a:rPr>
              <a:t>Follow up</a:t>
            </a:r>
          </a:p>
          <a:p>
            <a:pPr marL="285750" indent="-285750" fontAlgn="base">
              <a:lnSpc>
                <a:spcPct val="150000"/>
              </a:lnSpc>
              <a:buClr>
                <a:srgbClr val="F7B239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94D8D"/>
              </a:solidFill>
              <a:effectLst/>
              <a:latin typeface="Montserrat ExtraBold" panose="00000900000000000000" pitchFamily="2" charset="0"/>
            </a:endParaRPr>
          </a:p>
          <a:p>
            <a:pPr marL="285750" indent="-285750" fontAlgn="base">
              <a:lnSpc>
                <a:spcPct val="150000"/>
              </a:lnSpc>
              <a:buClr>
                <a:srgbClr val="F7B239"/>
              </a:buClr>
              <a:buFont typeface="Arial" panose="020B0604020202020204" pitchFamily="34" charset="0"/>
              <a:buChar char="•"/>
            </a:pPr>
            <a:endParaRPr lang="en-US" dirty="0">
              <a:latin typeface="Montserrat Light" panose="00000400000000000000" pitchFamily="2" charset="0"/>
            </a:endParaRPr>
          </a:p>
          <a:p>
            <a:pPr defTabSz="822960"/>
            <a:br>
              <a:rPr lang="en-US" sz="1620" dirty="0">
                <a:solidFill>
                  <a:prstClr val="black"/>
                </a:solidFill>
                <a:latin typeface="Aptos" panose="02110004020202020204"/>
              </a:rPr>
            </a:br>
            <a:endParaRPr lang="en-US" sz="162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86A1E5-55A6-7471-CA5A-3D4CEFA05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986" y="2113574"/>
            <a:ext cx="4876800" cy="325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66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76535-5D58-82A2-51E9-11F61FCC5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680F75-FE09-BA3F-3819-26BBC2866736}"/>
              </a:ext>
            </a:extLst>
          </p:cNvPr>
          <p:cNvSpPr txBox="1"/>
          <p:nvPr/>
        </p:nvSpPr>
        <p:spPr>
          <a:xfrm>
            <a:off x="550214" y="907090"/>
            <a:ext cx="10285426" cy="120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2960"/>
            <a:r>
              <a:rPr lang="en-US" sz="4000" b="1" dirty="0">
                <a:solidFill>
                  <a:srgbClr val="FFFFFF"/>
                </a:solidFill>
                <a:latin typeface="Montserrat" panose="00000500000000000000" pitchFamily="2" charset="0"/>
              </a:rPr>
              <a:t>SUSTAINING PARTNERSHIPS</a:t>
            </a:r>
            <a:endParaRPr lang="en-US" sz="40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defTabSz="822960"/>
            <a:br>
              <a:rPr lang="en-US" sz="1620" dirty="0">
                <a:solidFill>
                  <a:prstClr val="black"/>
                </a:solidFill>
                <a:latin typeface="Aptos" panose="02110004020202020204"/>
              </a:rPr>
            </a:br>
            <a:endParaRPr lang="en-US" sz="162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A63447-630A-7F22-01A4-10E4D78FE06D}"/>
              </a:ext>
            </a:extLst>
          </p:cNvPr>
          <p:cNvSpPr txBox="1"/>
          <p:nvPr/>
        </p:nvSpPr>
        <p:spPr>
          <a:xfrm>
            <a:off x="550214" y="1764792"/>
            <a:ext cx="10045910" cy="4330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150000"/>
              </a:lnSpc>
              <a:buClr>
                <a:srgbClr val="F7B239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94D8D"/>
                </a:solidFill>
                <a:latin typeface="Montserrat ExtraBold" panose="00000900000000000000" pitchFamily="2" charset="0"/>
              </a:rPr>
              <a:t>Identifying</a:t>
            </a:r>
            <a:endParaRPr lang="en-US" sz="2400" b="1" dirty="0">
              <a:solidFill>
                <a:srgbClr val="094D8D"/>
              </a:solidFill>
              <a:effectLst/>
              <a:latin typeface="Montserrat ExtraBold" panose="00000900000000000000" pitchFamily="2" charset="0"/>
            </a:endParaRPr>
          </a:p>
          <a:p>
            <a:pPr marL="742950" lvl="1" indent="-285750" fontAlgn="base">
              <a:lnSpc>
                <a:spcPct val="150000"/>
              </a:lnSpc>
              <a:buClr>
                <a:srgbClr val="F7B23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Montserrat Light" panose="00000400000000000000" pitchFamily="2" charset="0"/>
              </a:rPr>
              <a:t>Who is already doing similar work in the area? Whose mission aligns with yours?</a:t>
            </a:r>
          </a:p>
          <a:p>
            <a:pPr marL="285750" indent="-285750" fontAlgn="base">
              <a:lnSpc>
                <a:spcPct val="150000"/>
              </a:lnSpc>
              <a:buClr>
                <a:srgbClr val="F7B239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94D8D"/>
                </a:solidFill>
                <a:latin typeface="Montserrat ExtraBold" panose="00000900000000000000" pitchFamily="2" charset="0"/>
              </a:rPr>
              <a:t>Communicating Value</a:t>
            </a:r>
            <a:endParaRPr lang="en-US" sz="2400" b="1" dirty="0">
              <a:solidFill>
                <a:srgbClr val="094D8D"/>
              </a:solidFill>
              <a:effectLst/>
              <a:latin typeface="Montserrat ExtraBold" panose="00000900000000000000" pitchFamily="2" charset="0"/>
            </a:endParaRPr>
          </a:p>
          <a:p>
            <a:pPr marL="742950" lvl="1" indent="-285750" fontAlgn="base">
              <a:lnSpc>
                <a:spcPct val="150000"/>
              </a:lnSpc>
              <a:buClr>
                <a:srgbClr val="F7B23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Montserrat Light" panose="00000400000000000000" pitchFamily="2" charset="0"/>
              </a:rPr>
              <a:t>What mutual benefits exist?</a:t>
            </a:r>
          </a:p>
          <a:p>
            <a:pPr marL="285750" indent="-285750" fontAlgn="base">
              <a:lnSpc>
                <a:spcPct val="150000"/>
              </a:lnSpc>
              <a:buClr>
                <a:srgbClr val="F7B239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94D8D"/>
                </a:solidFill>
                <a:latin typeface="Montserrat ExtraBold" panose="00000900000000000000" pitchFamily="2" charset="0"/>
              </a:rPr>
              <a:t>Formal and Informal Agreements</a:t>
            </a:r>
            <a:endParaRPr lang="en-US" sz="2400" b="1" dirty="0">
              <a:solidFill>
                <a:srgbClr val="094D8D"/>
              </a:solidFill>
              <a:effectLst/>
              <a:latin typeface="Montserrat ExtraBold" panose="00000900000000000000" pitchFamily="2" charset="0"/>
            </a:endParaRPr>
          </a:p>
          <a:p>
            <a:pPr marL="742950" lvl="1" indent="-285750" fontAlgn="base">
              <a:lnSpc>
                <a:spcPct val="150000"/>
              </a:lnSpc>
              <a:buClr>
                <a:srgbClr val="F7B23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Montserrat Light" panose="00000400000000000000" pitchFamily="2" charset="0"/>
              </a:rPr>
              <a:t>What must be in place for the work to move forward?</a:t>
            </a:r>
          </a:p>
          <a:p>
            <a:pPr marL="285750" indent="-285750" fontAlgn="base">
              <a:lnSpc>
                <a:spcPct val="150000"/>
              </a:lnSpc>
              <a:buClr>
                <a:srgbClr val="F7B239"/>
              </a:buClr>
              <a:buFont typeface="Arial" panose="020B0604020202020204" pitchFamily="34" charset="0"/>
              <a:buChar char="•"/>
            </a:pPr>
            <a:endParaRPr lang="en-US" dirty="0">
              <a:latin typeface="Montserrat Light" panose="00000400000000000000" pitchFamily="2" charset="0"/>
            </a:endParaRPr>
          </a:p>
          <a:p>
            <a:pPr marL="285750" indent="-285750" fontAlgn="base">
              <a:lnSpc>
                <a:spcPct val="150000"/>
              </a:lnSpc>
              <a:buClr>
                <a:srgbClr val="F7B239"/>
              </a:buClr>
              <a:buFont typeface="Arial" panose="020B0604020202020204" pitchFamily="34" charset="0"/>
              <a:buChar char="•"/>
            </a:pPr>
            <a:endParaRPr lang="en-US" dirty="0">
              <a:latin typeface="Montserrat Light" panose="00000400000000000000" pitchFamily="2" charset="0"/>
            </a:endParaRPr>
          </a:p>
          <a:p>
            <a:pPr defTabSz="822960"/>
            <a:br>
              <a:rPr lang="en-US" sz="1620" dirty="0">
                <a:solidFill>
                  <a:prstClr val="black"/>
                </a:solidFill>
                <a:latin typeface="Aptos" panose="02110004020202020204"/>
              </a:rPr>
            </a:br>
            <a:endParaRPr lang="en-US" sz="1620" dirty="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10671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601B8D-2095-055E-CE5C-ED28F15C427D}"/>
              </a:ext>
            </a:extLst>
          </p:cNvPr>
          <p:cNvSpPr txBox="1"/>
          <p:nvPr/>
        </p:nvSpPr>
        <p:spPr>
          <a:xfrm>
            <a:off x="512064" y="1997839"/>
            <a:ext cx="510235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400" b="1" i="0" u="none" strike="noStrike" dirty="0">
                <a:solidFill>
                  <a:srgbClr val="0B4E8D"/>
                </a:solidFill>
                <a:effectLst/>
                <a:latin typeface="Montserrat" panose="00000500000000000000" pitchFamily="2" charset="0"/>
              </a:rPr>
              <a:t>Questions?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4400" b="1" dirty="0">
              <a:solidFill>
                <a:srgbClr val="0B4E8D"/>
              </a:solidFill>
              <a:latin typeface="Montserrat" panose="00000500000000000000" pitchFamily="2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0B4E8D"/>
                </a:solidFill>
                <a:effectLst/>
                <a:latin typeface="Montserrat" panose="00000500000000000000" pitchFamily="2" charset="0"/>
              </a:rPr>
              <a:t>Ideas?</a:t>
            </a:r>
            <a:endParaRPr lang="en-US" sz="4400" b="0" dirty="0">
              <a:effectLst/>
              <a:latin typeface="Montserrat" panose="00000500000000000000" pitchFamily="2" charset="0"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7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041AEB-0216-F034-5375-2F48F3D82769}"/>
              </a:ext>
            </a:extLst>
          </p:cNvPr>
          <p:cNvSpPr txBox="1"/>
          <p:nvPr/>
        </p:nvSpPr>
        <p:spPr>
          <a:xfrm>
            <a:off x="492816" y="865209"/>
            <a:ext cx="101814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FFFF"/>
                </a:solidFill>
                <a:latin typeface="Montserrat" panose="00000500000000000000" pitchFamily="2" charset="0"/>
              </a:rPr>
              <a:t>STAY IN TOUCH</a:t>
            </a:r>
            <a:endParaRPr lang="en-US" sz="3600" b="0" dirty="0">
              <a:effectLst/>
              <a:latin typeface="Montserrat" panose="00000500000000000000" pitchFamily="2" charset="0"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33222E-FFAE-07DF-765A-2A9254AEADEF}"/>
              </a:ext>
            </a:extLst>
          </p:cNvPr>
          <p:cNvSpPr txBox="1"/>
          <p:nvPr/>
        </p:nvSpPr>
        <p:spPr>
          <a:xfrm>
            <a:off x="696792" y="1605744"/>
            <a:ext cx="6026138" cy="3646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buClr>
                <a:srgbClr val="F7B239"/>
              </a:buClr>
            </a:pPr>
            <a:br>
              <a:rPr lang="en-US" sz="2000" b="0" dirty="0">
                <a:effectLst/>
              </a:rPr>
            </a:br>
            <a:r>
              <a:rPr lang="en-US" sz="2800" dirty="0">
                <a:solidFill>
                  <a:srgbClr val="094D8D"/>
                </a:solidFill>
                <a:latin typeface="Montserrat ExtraBold" panose="00000900000000000000" pitchFamily="2" charset="0"/>
              </a:rPr>
              <a:t>Scan For:</a:t>
            </a:r>
          </a:p>
          <a:p>
            <a:pPr marL="742950" lvl="1" indent="-285750" fontAlgn="base">
              <a:lnSpc>
                <a:spcPct val="150000"/>
              </a:lnSpc>
              <a:buClr>
                <a:srgbClr val="F7B23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Montserrat Light" panose="00000400000000000000" pitchFamily="2" charset="0"/>
              </a:rPr>
              <a:t>Monthly Newsletters</a:t>
            </a:r>
          </a:p>
          <a:p>
            <a:pPr marL="1200150" lvl="2" indent="-285750" fontAlgn="base">
              <a:lnSpc>
                <a:spcPct val="150000"/>
              </a:lnSpc>
              <a:buClr>
                <a:srgbClr val="F7B23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Montserrat Light" panose="00000400000000000000" pitchFamily="2" charset="0"/>
              </a:rPr>
              <a:t>Check out an </a:t>
            </a:r>
            <a:r>
              <a:rPr lang="en-US" u="sng" dirty="0">
                <a:latin typeface="Montserrat Light" panose="00000400000000000000" pitchFamily="2" charset="0"/>
              </a:rPr>
              <a:t>American Falls story</a:t>
            </a:r>
            <a:r>
              <a:rPr lang="en-US" dirty="0">
                <a:latin typeface="Montserrat Light" panose="00000400000000000000" pitchFamily="2" charset="0"/>
              </a:rPr>
              <a:t> in our February Newsletter!</a:t>
            </a:r>
          </a:p>
          <a:p>
            <a:pPr marL="742950" lvl="1" indent="-285750" fontAlgn="base">
              <a:lnSpc>
                <a:spcPct val="150000"/>
              </a:lnSpc>
              <a:buClr>
                <a:srgbClr val="F7B23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Montserrat Light" panose="00000400000000000000" pitchFamily="2" charset="0"/>
              </a:rPr>
              <a:t>Upcoming Webinars</a:t>
            </a:r>
          </a:p>
          <a:p>
            <a:pPr marL="742950" lvl="1" indent="-285750" fontAlgn="base">
              <a:lnSpc>
                <a:spcPct val="150000"/>
              </a:lnSpc>
              <a:buClr>
                <a:srgbClr val="F7B23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Montserrat Light" panose="00000400000000000000" pitchFamily="2" charset="0"/>
              </a:rPr>
              <a:t>Social Media</a:t>
            </a:r>
          </a:p>
          <a:p>
            <a:pPr marL="742950" lvl="1" indent="-285750" fontAlgn="base">
              <a:lnSpc>
                <a:spcPct val="150000"/>
              </a:lnSpc>
              <a:buClr>
                <a:srgbClr val="F7B239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Montserrat Light" panose="00000400000000000000" pitchFamily="2" charset="0"/>
              </a:rPr>
              <a:t>Website</a:t>
            </a:r>
          </a:p>
        </p:txBody>
      </p:sp>
      <p:pic>
        <p:nvPicPr>
          <p:cNvPr id="3" name="Picture 2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85D2C18D-5D81-D537-26BF-8D2073154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905" y="2012170"/>
            <a:ext cx="3542042" cy="354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7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A6C92-AE40-2739-7F86-B60D1A3F2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23D6BE-62D3-9B82-44A0-CBEFA5426068}"/>
              </a:ext>
            </a:extLst>
          </p:cNvPr>
          <p:cNvSpPr txBox="1"/>
          <p:nvPr/>
        </p:nvSpPr>
        <p:spPr>
          <a:xfrm>
            <a:off x="492816" y="865209"/>
            <a:ext cx="617716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000" b="1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WELCOME!</a:t>
            </a:r>
            <a:endParaRPr lang="en-US" sz="4000" b="0" dirty="0">
              <a:effectLst/>
              <a:latin typeface="Montserrat" panose="00000500000000000000" pitchFamily="2" charset="0"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D8B8E-5616-97A6-B954-632BF2569AD0}"/>
              </a:ext>
            </a:extLst>
          </p:cNvPr>
          <p:cNvSpPr txBox="1"/>
          <p:nvPr/>
        </p:nvSpPr>
        <p:spPr>
          <a:xfrm>
            <a:off x="838200" y="2099750"/>
            <a:ext cx="61771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0B4E8D"/>
                </a:solidFill>
                <a:effectLst/>
                <a:latin typeface="Montserrat" panose="00000500000000000000" pitchFamily="2" charset="0"/>
              </a:rPr>
              <a:t>Jamie Garza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F8D62-E36B-996A-0D54-15C25545569E}"/>
              </a:ext>
            </a:extLst>
          </p:cNvPr>
          <p:cNvSpPr txBox="1"/>
          <p:nvPr/>
        </p:nvSpPr>
        <p:spPr>
          <a:xfrm>
            <a:off x="838200" y="2505670"/>
            <a:ext cx="5257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  <a:latin typeface="Montserrat" panose="00000500000000000000" pitchFamily="2" charset="0"/>
              </a:rPr>
              <a:t>American Falls School District</a:t>
            </a:r>
          </a:p>
          <a:p>
            <a:r>
              <a:rPr lang="en-US" dirty="0">
                <a:latin typeface="Montserrat" panose="00000500000000000000" pitchFamily="2" charset="0"/>
              </a:rPr>
              <a:t>Programs Director</a:t>
            </a:r>
            <a:endParaRPr lang="en-US" b="0" dirty="0">
              <a:effectLst/>
              <a:latin typeface="Montserrat" panose="00000500000000000000" pitchFamily="2" charset="0"/>
            </a:endParaRPr>
          </a:p>
          <a:p>
            <a:br>
              <a:rPr lang="en-US" b="0" dirty="0">
                <a:effectLst/>
              </a:rPr>
            </a:br>
            <a:endParaRPr lang="en-US" dirty="0"/>
          </a:p>
        </p:txBody>
      </p:sp>
      <p:pic>
        <p:nvPicPr>
          <p:cNvPr id="2" name="Picture 1" descr="A logo for a school&#10;&#10;AI-generated content may be incorrect.">
            <a:extLst>
              <a:ext uri="{FF2B5EF4-FFF2-40B4-BE49-F238E27FC236}">
                <a16:creationId xmlns:a16="http://schemas.microsoft.com/office/drawing/2014/main" id="{19BA7DBF-DC7C-A40C-88F1-D1B15DAEF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291" y="3621580"/>
            <a:ext cx="2758493" cy="1724058"/>
          </a:xfrm>
          <a:prstGeom prst="rect">
            <a:avLst/>
          </a:prstGeom>
        </p:spPr>
      </p:pic>
      <p:pic>
        <p:nvPicPr>
          <p:cNvPr id="7" name="Picture 6" descr="A person with short brown hair wearing a black suit and a pearl necklace&#10;&#10;AI-generated content may be incorrect.">
            <a:extLst>
              <a:ext uri="{FF2B5EF4-FFF2-40B4-BE49-F238E27FC236}">
                <a16:creationId xmlns:a16="http://schemas.microsoft.com/office/drawing/2014/main" id="{D49471B9-61EA-B373-66F3-C52E3B046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733" y="2099750"/>
            <a:ext cx="2198199" cy="304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18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041AEB-0216-F034-5375-2F48F3D82769}"/>
              </a:ext>
            </a:extLst>
          </p:cNvPr>
          <p:cNvSpPr txBox="1"/>
          <p:nvPr/>
        </p:nvSpPr>
        <p:spPr>
          <a:xfrm>
            <a:off x="492816" y="865209"/>
            <a:ext cx="617716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000" b="1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WELCOME!</a:t>
            </a:r>
            <a:endParaRPr lang="en-US" sz="4000" b="0" dirty="0">
              <a:effectLst/>
              <a:latin typeface="Montserrat" panose="00000500000000000000" pitchFamily="2" charset="0"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EA4376-662F-93E0-3736-7E1272B668D3}"/>
              </a:ext>
            </a:extLst>
          </p:cNvPr>
          <p:cNvSpPr txBox="1"/>
          <p:nvPr/>
        </p:nvSpPr>
        <p:spPr>
          <a:xfrm>
            <a:off x="838200" y="2099750"/>
            <a:ext cx="61771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0B4E8D"/>
                </a:solidFill>
                <a:effectLst/>
                <a:latin typeface="Montserrat" panose="00000500000000000000" pitchFamily="2" charset="0"/>
              </a:rPr>
              <a:t>Katie Marshall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33222E-FFAE-07DF-765A-2A9254AEADEF}"/>
              </a:ext>
            </a:extLst>
          </p:cNvPr>
          <p:cNvSpPr txBox="1"/>
          <p:nvPr/>
        </p:nvSpPr>
        <p:spPr>
          <a:xfrm>
            <a:off x="838200" y="2505670"/>
            <a:ext cx="5257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  <a:latin typeface="Montserrat" panose="00000500000000000000" pitchFamily="2" charset="0"/>
              </a:rPr>
              <a:t>Engagement and Sustainability Manager</a:t>
            </a:r>
          </a:p>
          <a:p>
            <a:r>
              <a:rPr lang="en-US" dirty="0">
                <a:latin typeface="Montserrat" panose="00000500000000000000" pitchFamily="2" charset="0"/>
              </a:rPr>
              <a:t>United Way of Treasure Valley- </a:t>
            </a:r>
          </a:p>
          <a:p>
            <a:r>
              <a:rPr lang="en-US" dirty="0">
                <a:latin typeface="Montserrat" panose="00000500000000000000" pitchFamily="2" charset="0"/>
              </a:rPr>
              <a:t>Idaho Coalition for Community Schools</a:t>
            </a:r>
          </a:p>
          <a:p>
            <a:endParaRPr lang="en-US" b="0" dirty="0">
              <a:effectLst/>
              <a:latin typeface="Montserrat" panose="00000500000000000000" pitchFamily="2" charset="0"/>
            </a:endParaRPr>
          </a:p>
          <a:p>
            <a:br>
              <a:rPr lang="en-US" b="0" dirty="0">
                <a:effectLst/>
              </a:rPr>
            </a:br>
            <a:endParaRPr lang="en-US" dirty="0"/>
          </a:p>
        </p:txBody>
      </p:sp>
      <p:pic>
        <p:nvPicPr>
          <p:cNvPr id="8" name="Picture 7" descr="A person wearing glasses and a pink jacket&#10;&#10;Description automatically generated">
            <a:extLst>
              <a:ext uri="{FF2B5EF4-FFF2-40B4-BE49-F238E27FC236}">
                <a16:creationId xmlns:a16="http://schemas.microsoft.com/office/drawing/2014/main" id="{633B6AEA-8082-CB7E-1508-C54E1ADB3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124" y="2156683"/>
            <a:ext cx="3710095" cy="278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32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041AEB-0216-F034-5375-2F48F3D82769}"/>
              </a:ext>
            </a:extLst>
          </p:cNvPr>
          <p:cNvSpPr txBox="1"/>
          <p:nvPr/>
        </p:nvSpPr>
        <p:spPr>
          <a:xfrm>
            <a:off x="492816" y="865209"/>
            <a:ext cx="617716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000" b="1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AGENDA</a:t>
            </a:r>
            <a:endParaRPr lang="en-US" sz="4000" b="0" dirty="0">
              <a:effectLst/>
              <a:latin typeface="Montserrat" panose="00000500000000000000" pitchFamily="2" charset="0"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33222E-FFAE-07DF-765A-2A9254AEADEF}"/>
              </a:ext>
            </a:extLst>
          </p:cNvPr>
          <p:cNvSpPr txBox="1"/>
          <p:nvPr/>
        </p:nvSpPr>
        <p:spPr>
          <a:xfrm>
            <a:off x="693984" y="2127093"/>
            <a:ext cx="9615280" cy="39703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7B239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0"/>
              </a:rPr>
              <a:t>Community School Strategy 101</a:t>
            </a:r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7B239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0"/>
              </a:rPr>
              <a:t>Partnerships in American Falls School District</a:t>
            </a:r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7B239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0"/>
              </a:rPr>
              <a:t>Mapping Partnerships: What Can YOU Do?</a:t>
            </a:r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7B239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0"/>
              </a:rPr>
              <a:t>Practical Strategies for Sustainable Partnerships</a:t>
            </a:r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7B239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ontserrat" panose="00000500000000000000" pitchFamily="2" charset="0"/>
              </a:rPr>
              <a:t>Q&amp;A and Closing Discussion</a:t>
            </a:r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7B239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br>
              <a:rPr lang="en-US" b="0" dirty="0">
                <a:effectLst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552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C20B1AD-3ACC-63AB-D1FF-ECD5015FF255}"/>
              </a:ext>
            </a:extLst>
          </p:cNvPr>
          <p:cNvSpPr/>
          <p:nvPr/>
        </p:nvSpPr>
        <p:spPr>
          <a:xfrm>
            <a:off x="3535680" y="817438"/>
            <a:ext cx="5721206" cy="5223125"/>
          </a:xfrm>
          <a:custGeom>
            <a:avLst/>
            <a:gdLst/>
            <a:ahLst/>
            <a:cxnLst/>
            <a:rect l="l" t="t" r="r" b="b"/>
            <a:pathLst>
              <a:path w="7695054" h="7025132">
                <a:moveTo>
                  <a:pt x="0" y="0"/>
                </a:moveTo>
                <a:lnTo>
                  <a:pt x="7695055" y="0"/>
                </a:lnTo>
                <a:lnTo>
                  <a:pt x="7695055" y="7025132"/>
                </a:lnTo>
                <a:lnTo>
                  <a:pt x="0" y="7025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548640"/>
            <a:endParaRPr lang="en-US" sz="108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380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601B8D-2095-055E-CE5C-ED28F15C427D}"/>
              </a:ext>
            </a:extLst>
          </p:cNvPr>
          <p:cNvSpPr txBox="1"/>
          <p:nvPr/>
        </p:nvSpPr>
        <p:spPr>
          <a:xfrm>
            <a:off x="512064" y="1997839"/>
            <a:ext cx="510235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0B4E8D"/>
                </a:solidFill>
                <a:effectLst/>
                <a:latin typeface="Montserrat" panose="00000500000000000000" pitchFamily="2" charset="0"/>
              </a:rPr>
              <a:t>Community Schools are neighborhood public schools that partner with their local communities to foster environments where every student can thrive.</a:t>
            </a:r>
            <a:endParaRPr lang="en-US" sz="2400" b="0" dirty="0">
              <a:effectLst/>
              <a:latin typeface="Montserrat" panose="00000500000000000000" pitchFamily="2" charset="0"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732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A11107C-47A9-1D0B-DAC3-058F24EEC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6983" y="643466"/>
            <a:ext cx="8538034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598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28725C-6D22-0E64-A8E0-95A551639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285" y="95180"/>
            <a:ext cx="4547429" cy="628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33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circle with black text&#10;&#10;Description automatically generated">
            <a:extLst>
              <a:ext uri="{FF2B5EF4-FFF2-40B4-BE49-F238E27FC236}">
                <a16:creationId xmlns:a16="http://schemas.microsoft.com/office/drawing/2014/main" id="{15486077-A7BB-BC38-9421-ACFE954FC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680" y="2190737"/>
            <a:ext cx="2180202" cy="2186953"/>
          </a:xfrm>
          <a:prstGeom prst="rect">
            <a:avLst/>
          </a:prstGeom>
        </p:spPr>
      </p:pic>
      <p:pic>
        <p:nvPicPr>
          <p:cNvPr id="4" name="Picture 3" descr="An orange circle with white text&#10;&#10;Description automatically generated">
            <a:extLst>
              <a:ext uri="{FF2B5EF4-FFF2-40B4-BE49-F238E27FC236}">
                <a16:creationId xmlns:a16="http://schemas.microsoft.com/office/drawing/2014/main" id="{DE50C4C5-374B-C8D1-E49D-37CECD26D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881" y="1973567"/>
            <a:ext cx="2558108" cy="2558108"/>
          </a:xfrm>
          <a:prstGeom prst="rect">
            <a:avLst/>
          </a:prstGeom>
        </p:spPr>
      </p:pic>
      <p:pic>
        <p:nvPicPr>
          <p:cNvPr id="3" name="Picture 2" descr="A blue circular object with white text&#10;&#10;Description automatically generated">
            <a:extLst>
              <a:ext uri="{FF2B5EF4-FFF2-40B4-BE49-F238E27FC236}">
                <a16:creationId xmlns:a16="http://schemas.microsoft.com/office/drawing/2014/main" id="{3B328A2A-67B3-B41A-84D9-F159AE486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209" y="1486145"/>
            <a:ext cx="3618545" cy="3530138"/>
          </a:xfrm>
          <a:prstGeom prst="rect">
            <a:avLst/>
          </a:prstGeom>
        </p:spPr>
      </p:pic>
      <p:pic>
        <p:nvPicPr>
          <p:cNvPr id="5" name="Picture 4" descr="A circular puzzle with text on it&#10;&#10;Description automatically generated">
            <a:extLst>
              <a:ext uri="{FF2B5EF4-FFF2-40B4-BE49-F238E27FC236}">
                <a16:creationId xmlns:a16="http://schemas.microsoft.com/office/drawing/2014/main" id="{2B16781C-F136-91F5-FF1E-C7BFD94BE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845" y="401459"/>
            <a:ext cx="5641325" cy="5698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2A2838-BEBF-774B-824E-6A9C41D34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9374" y="2547564"/>
            <a:ext cx="3114693" cy="21469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blue circle with white text&#10;&#10;Description automatically generated">
            <a:extLst>
              <a:ext uri="{FF2B5EF4-FFF2-40B4-BE49-F238E27FC236}">
                <a16:creationId xmlns:a16="http://schemas.microsoft.com/office/drawing/2014/main" id="{135E61C2-4E72-296C-0D4E-D888C9350C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498" y="239160"/>
            <a:ext cx="6138593" cy="609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48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9cc4e3-ce76-450d-8f08-d1f497f48ae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2599926E670B43AFCA635D62A26E3D" ma:contentTypeVersion="14" ma:contentTypeDescription="Create a new document." ma:contentTypeScope="" ma:versionID="f9396e81efcf698142b77bd520bee036">
  <xsd:schema xmlns:xsd="http://www.w3.org/2001/XMLSchema" xmlns:xs="http://www.w3.org/2001/XMLSchema" xmlns:p="http://schemas.microsoft.com/office/2006/metadata/properties" xmlns:ns2="439cc4e3-ce76-450d-8f08-d1f497f48ae1" xmlns:ns3="ea86018d-7668-42be-aa97-74160b1a9a21" targetNamespace="http://schemas.microsoft.com/office/2006/metadata/properties" ma:root="true" ma:fieldsID="f449c87183c09966d5525fbe86bcfcf8" ns2:_="" ns3:_="">
    <xsd:import namespace="439cc4e3-ce76-450d-8f08-d1f497f48ae1"/>
    <xsd:import namespace="ea86018d-7668-42be-aa97-74160b1a9a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9cc4e3-ce76-450d-8f08-d1f497f48a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dbf6bfb-27b8-470d-a3f4-290b8468ad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86018d-7668-42be-aa97-74160b1a9a2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835369-1845-46A0-A719-1A0DAFAB2A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6D4B46-A050-42AA-8FCB-817768B0455D}">
  <ds:schemaRefs>
    <ds:schemaRef ds:uri="http://purl.org/dc/dcmitype/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ea86018d-7668-42be-aa97-74160b1a9a21"/>
    <ds:schemaRef ds:uri="439cc4e3-ce76-450d-8f08-d1f497f48ae1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DDD08AE-1F68-47C0-A398-F0442FD1E6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9cc4e3-ce76-450d-8f08-d1f497f48ae1"/>
    <ds:schemaRef ds:uri="ea86018d-7668-42be-aa97-74160b1a9a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ICCS for DHW Child Care Advisory Panel</Template>
  <TotalTime>11896</TotalTime>
  <Words>321</Words>
  <Application>Microsoft Office PowerPoint</Application>
  <PresentationFormat>Widescreen</PresentationFormat>
  <Paragraphs>82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Aptos</vt:lpstr>
      <vt:lpstr>Arial</vt:lpstr>
      <vt:lpstr>Calibri</vt:lpstr>
      <vt:lpstr>Montserrat</vt:lpstr>
      <vt:lpstr>Montserrat ExtraBold</vt:lpstr>
      <vt:lpstr>Montserrat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Katie Marshall</dc:creator>
  <cp:lastModifiedBy>Roger Sherman</cp:lastModifiedBy>
  <cp:revision>9</cp:revision>
  <dcterms:created xsi:type="dcterms:W3CDTF">2024-11-04T18:23:03Z</dcterms:created>
  <dcterms:modified xsi:type="dcterms:W3CDTF">2025-04-04T16:02:46Z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0x010100BF2599926E670B43AFCA635D62A26E3D</vt:lpwstr>
  </property>
  <property fmtid="{D5CDD505-2E9C-101B-9397-08002B2CF9AE}" pid="3" name="MediaServiceImageTags">
    <vt:lpwstr/>
  </property>
</Properties>
</file>