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260" r:id="rId4"/>
    <p:sldId id="273" r:id="rId5"/>
    <p:sldId id="274" r:id="rId6"/>
    <p:sldId id="337" r:id="rId7"/>
    <p:sldId id="364" r:id="rId8"/>
    <p:sldId id="338" r:id="rId9"/>
    <p:sldId id="367" r:id="rId10"/>
    <p:sldId id="368" r:id="rId11"/>
    <p:sldId id="355" r:id="rId12"/>
    <p:sldId id="339" r:id="rId13"/>
    <p:sldId id="340" r:id="rId14"/>
    <p:sldId id="369" r:id="rId15"/>
    <p:sldId id="356" r:id="rId16"/>
    <p:sldId id="341" r:id="rId17"/>
    <p:sldId id="342" r:id="rId18"/>
    <p:sldId id="370" r:id="rId19"/>
    <p:sldId id="359" r:id="rId20"/>
    <p:sldId id="358" r:id="rId21"/>
    <p:sldId id="343" r:id="rId22"/>
    <p:sldId id="344" r:id="rId23"/>
    <p:sldId id="371" r:id="rId24"/>
    <p:sldId id="360" r:id="rId25"/>
    <p:sldId id="351" r:id="rId26"/>
    <p:sldId id="346" r:id="rId27"/>
    <p:sldId id="362" r:id="rId28"/>
    <p:sldId id="363" r:id="rId29"/>
    <p:sldId id="299" r:id="rId30"/>
    <p:sldId id="284" r:id="rId31"/>
    <p:sldId id="281" r:id="rId32"/>
    <p:sldId id="289" r:id="rId33"/>
    <p:sldId id="300" r:id="rId34"/>
    <p:sldId id="290" r:id="rId35"/>
    <p:sldId id="301" r:id="rId36"/>
    <p:sldId id="373" r:id="rId37"/>
    <p:sldId id="291" r:id="rId38"/>
    <p:sldId id="302" r:id="rId39"/>
    <p:sldId id="304" r:id="rId40"/>
    <p:sldId id="292" r:id="rId41"/>
    <p:sldId id="305" r:id="rId42"/>
    <p:sldId id="306" r:id="rId43"/>
    <p:sldId id="296" r:id="rId44"/>
    <p:sldId id="297" r:id="rId45"/>
    <p:sldId id="307" r:id="rId46"/>
    <p:sldId id="308" r:id="rId47"/>
    <p:sldId id="298" r:id="rId48"/>
    <p:sldId id="309" r:id="rId49"/>
    <p:sldId id="310" r:id="rId50"/>
    <p:sldId id="311" r:id="rId51"/>
    <p:sldId id="312" r:id="rId52"/>
    <p:sldId id="376" r:id="rId53"/>
    <p:sldId id="377" r:id="rId54"/>
    <p:sldId id="383" r:id="rId55"/>
    <p:sldId id="38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3986-8C3B-4EC6-8CBD-43066C4D6426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30287-F43D-4AB2-AA29-9C0E58A07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2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C2BA-5838-45AB-9BC6-79317E0CC83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96DF-C678-4316-A476-4471824C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8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E3662-0921-4276-8210-B4531952E04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1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7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96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26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2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3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1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5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5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8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0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10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19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6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81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5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1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64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4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2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5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35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6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04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04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69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9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3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98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01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10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46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11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43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91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6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2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52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86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96DF-C678-4316-A476-4471824CE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3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7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00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0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9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4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6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8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5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F2D7DF-DB23-43C5-B149-4F7B5AB30614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503D57-6199-4E1E-8041-474BC250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4477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Nurturing Parenting Programs®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09800" y="3917325"/>
            <a:ext cx="7772400" cy="13061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Evidence-Based Programs for the Prevention and Treatment of Child Abuse and Neglect</a:t>
            </a:r>
          </a:p>
        </p:txBody>
      </p:sp>
    </p:spTree>
    <p:extLst>
      <p:ext uri="{BB962C8B-B14F-4D97-AF65-F5344CB8AC3E}">
        <p14:creationId xmlns:p14="http://schemas.microsoft.com/office/powerpoint/2010/main" val="21760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Construct A: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Inappropriate Expectations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95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2564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Value One:  Information </a:t>
            </a:r>
            <a:r>
              <a:rPr lang="en-US" b="1" dirty="0">
                <a:solidFill>
                  <a:schemeClr val="tx1"/>
                </a:solidFill>
              </a:rPr>
              <a:t>and Techniques for Building Positive Self-Worth in Parents and Children 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046" y="2560320"/>
            <a:ext cx="5383706" cy="3676356"/>
          </a:xfrm>
        </p:spPr>
        <p:txBody>
          <a:bodyPr/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Children’s Brain Development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How Children’s Brains Develop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Teen’s Brain Development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Difference between Male and Female </a:t>
            </a:r>
            <a:r>
              <a:rPr lang="en-US" sz="2800" dirty="0" smtClean="0">
                <a:solidFill>
                  <a:schemeClr val="tx1"/>
                </a:solidFill>
              </a:rPr>
              <a:t>Brains 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Ten </a:t>
            </a:r>
            <a:r>
              <a:rPr lang="en-US" sz="2800" dirty="0">
                <a:solidFill>
                  <a:schemeClr val="tx1"/>
                </a:solidFill>
              </a:rPr>
              <a:t>Ways to Improve Self-Worth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34" y="2560319"/>
            <a:ext cx="5286174" cy="3676357"/>
          </a:xfrm>
        </p:spPr>
        <p:txBody>
          <a:bodyPr/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Praise for Being and Doing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Special Motivations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Labels for Self and Others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Positive Self-Talk and Affirmations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Self-Expression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8142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Consistent Lack of Parental Empathy</a:t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Construct B of the AAPI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5291"/>
            <a:ext cx="9601196" cy="3798277"/>
          </a:xfrm>
        </p:spPr>
        <p:txBody>
          <a:bodyPr>
            <a:normAutofit fontScale="92500"/>
          </a:bodyPr>
          <a:lstStyle/>
          <a:p>
            <a:pPr marL="109537" indent="0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Abusive and neglecting parents display a consistent low level or lack of empathy towards children’s needs.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Insensitive to their children’s need as well as their own needs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Fail to create a caring environment that is conducive to promoting children’s </a:t>
            </a:r>
            <a:r>
              <a:rPr lang="en-US" sz="3200" b="1" dirty="0">
                <a:solidFill>
                  <a:schemeClr val="tx1"/>
                </a:solidFill>
              </a:rPr>
              <a:t>emotional, social, intellectual, physical, spiritual, </a:t>
            </a:r>
            <a:r>
              <a:rPr lang="en-US" sz="3200" dirty="0">
                <a:solidFill>
                  <a:schemeClr val="tx1"/>
                </a:solidFill>
              </a:rPr>
              <a:t>and </a:t>
            </a:r>
            <a:r>
              <a:rPr lang="en-US" sz="3200" b="1" dirty="0">
                <a:solidFill>
                  <a:schemeClr val="tx1"/>
                </a:solidFill>
              </a:rPr>
              <a:t>creative </a:t>
            </a:r>
            <a:r>
              <a:rPr lang="en-US" sz="3200" dirty="0">
                <a:solidFill>
                  <a:schemeClr val="tx1"/>
                </a:solidFill>
              </a:rPr>
              <a:t>growth.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Fail to bond and form early attachments.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345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Common Effects of Low Parental Empathy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9471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Children develop: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Diminished ability to trust with fears of abandonment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Difficulty in taking care of one’s self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Develop clingy relationships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Focus is on self and easily led by others.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Possessive and smothering relationships</a:t>
            </a:r>
          </a:p>
          <a:p>
            <a:pPr>
              <a:defRPr/>
            </a:pPr>
            <a:r>
              <a:rPr lang="en-US" sz="2600" dirty="0">
                <a:solidFill>
                  <a:schemeClr val="tx1"/>
                </a:solidFill>
              </a:rPr>
              <a:t>Inability to communicate feelings in healthy ways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</a:rPr>
              <a:t>Inability to bond  with others and to form positive attachments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Construct B: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Lack of Parental Empathy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08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52" y="107591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Value Two:  Techniques </a:t>
            </a:r>
            <a:r>
              <a:rPr lang="en-US" b="1" dirty="0">
                <a:solidFill>
                  <a:schemeClr val="tx1"/>
                </a:solidFill>
              </a:rPr>
              <a:t>and Strategies for Developing a Sense of Caring and Compassion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60319"/>
            <a:ext cx="5407152" cy="369980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Defining Empathy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Bonding and Attachment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Needs and Behavior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Spoiling Children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Establishing </a:t>
            </a:r>
            <a:r>
              <a:rPr lang="en-US" sz="2800" dirty="0">
                <a:solidFill>
                  <a:schemeClr val="tx1"/>
                </a:solidFill>
              </a:rPr>
              <a:t>Nurturing Routines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Personal Touch </a:t>
            </a:r>
            <a:r>
              <a:rPr lang="en-US" sz="2800" dirty="0" smtClean="0">
                <a:solidFill>
                  <a:schemeClr val="tx1"/>
                </a:solidFill>
              </a:rPr>
              <a:t>History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Body Map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77610" cy="369980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Recognizing</a:t>
            </a:r>
            <a:r>
              <a:rPr lang="en-US" sz="2800" dirty="0">
                <a:solidFill>
                  <a:schemeClr val="tx1"/>
                </a:solidFill>
              </a:rPr>
              <a:t>, Understanding and Communicating </a:t>
            </a:r>
            <a:r>
              <a:rPr lang="en-US" sz="2800" dirty="0" smtClean="0">
                <a:solidFill>
                  <a:schemeClr val="tx1"/>
                </a:solidFill>
              </a:rPr>
              <a:t>Feelings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Suppressing Thoughts &amp; Feelings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Recognizing </a:t>
            </a:r>
            <a:r>
              <a:rPr lang="en-US" sz="2800" dirty="0">
                <a:solidFill>
                  <a:schemeClr val="tx1"/>
                </a:solidFill>
              </a:rPr>
              <a:t>and Handling Anger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Recognizing and Handling Stress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Strategies to Reduce Children’s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7591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Strong Belief in Physical Punishment    </a:t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Construct C of the AAPI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</a:rPr>
              <a:t>Physical punishment is generally the preferred means of discipline used by abusive parents.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Spanking, hitting, whooping, beating, popping are all variations of the same theme: physical pain caused by hitting.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6010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Common Effects of using Physical Punishment on Children: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3191"/>
          </a:xfrm>
        </p:spPr>
        <p:txBody>
          <a:bodyPr>
            <a:normAutofit lnSpcReduction="10000"/>
          </a:bodyPr>
          <a:lstStyle/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Children identify with the act of spanking as an act </a:t>
            </a:r>
            <a:r>
              <a:rPr lang="en-US" sz="2800" dirty="0" smtClean="0">
                <a:solidFill>
                  <a:schemeClr val="tx1"/>
                </a:solidFill>
              </a:rPr>
              <a:t>of caring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Children hold repressed anger towards the one doing the hitting.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Children develop anxious and angry attachments.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Children use violence as a way of solving problems and replicate the CP </a:t>
            </a:r>
            <a:r>
              <a:rPr lang="en-US" sz="2800" dirty="0" smtClean="0">
                <a:solidFill>
                  <a:schemeClr val="tx1"/>
                </a:solidFill>
              </a:rPr>
              <a:t>as a </a:t>
            </a:r>
            <a:r>
              <a:rPr lang="en-US" sz="2800" dirty="0">
                <a:solidFill>
                  <a:schemeClr val="tx1"/>
                </a:solidFill>
              </a:rPr>
              <a:t>parent.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Children learn CP is </a:t>
            </a:r>
            <a:r>
              <a:rPr lang="en-US" sz="2800" dirty="0" smtClean="0">
                <a:solidFill>
                  <a:schemeClr val="tx1"/>
                </a:solidFill>
              </a:rPr>
              <a:t>normal </a:t>
            </a:r>
            <a:r>
              <a:rPr lang="en-US" sz="2800" dirty="0">
                <a:solidFill>
                  <a:schemeClr val="tx1"/>
                </a:solidFill>
              </a:rPr>
              <a:t>and pass the act on to another generation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Addressing Construct C: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Strong Belief in Physical Punishment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58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07591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Value Three:  Techniques </a:t>
            </a:r>
            <a:r>
              <a:rPr lang="en-US" b="1" dirty="0">
                <a:solidFill>
                  <a:schemeClr val="tx1"/>
                </a:solidFill>
              </a:rPr>
              <a:t>and Strategies for Providing Children and Teens with Dignified Discipline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492" y="2560320"/>
            <a:ext cx="5360260" cy="3676356"/>
          </a:xfrm>
        </p:spPr>
        <p:txBody>
          <a:bodyPr>
            <a:normAutofit lnSpcReduction="10000"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Discipline, Punishments and Rewards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Managing, modifying and encouraging behavior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Danger proof the house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Establish Clear </a:t>
            </a:r>
            <a:r>
              <a:rPr lang="en-US" sz="2800" dirty="0">
                <a:solidFill>
                  <a:srgbClr val="FF0000"/>
                </a:solidFill>
              </a:rPr>
              <a:t>Family Rules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Choices and Consequences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Verbal and Physical Redirection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5377610" cy="3676357"/>
          </a:xfrm>
        </p:spPr>
        <p:txBody>
          <a:bodyPr>
            <a:normAutofit lnSpcReduction="10000"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Ignoring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Negotiation and Compromise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Praise for Being and Doing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Nurturing Touch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Privileges as Rewards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Objects as Rewards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Allowance as a Positive Consequence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Heather Kemp, </a:t>
            </a:r>
            <a:br>
              <a:rPr lang="en-US" dirty="0" smtClean="0"/>
            </a:br>
            <a:r>
              <a:rPr lang="en-US" dirty="0" smtClean="0"/>
              <a:t>National Trainer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Providing Nurturing Parenting </a:t>
            </a:r>
          </a:p>
          <a:p>
            <a:r>
              <a:rPr lang="en-US" sz="2800" dirty="0" smtClean="0"/>
              <a:t>Programs since 2004</a:t>
            </a:r>
          </a:p>
          <a:p>
            <a:r>
              <a:rPr lang="en-US" sz="2800" dirty="0" smtClean="0"/>
              <a:t>Trainer since 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8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Three: Dignified Discipline (</a:t>
            </a:r>
            <a:r>
              <a:rPr lang="en-US" dirty="0" err="1" smtClean="0"/>
              <a:t>cont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97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Loss of Privilege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Being Grounded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Parental Disappointment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Restitution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Time Out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Reasons Why Parents Hit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Parent-Child Role Reversal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Construct D of the AAPI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974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Parent-child role reversal is an interchanging of traditional role behaviors between a parent and child.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Child adopts some of the behaviors traditionally associated with parents;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Common occurrence when parents lack the support of a partner;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Common among single parents;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Common among parents who are very needy themselves.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Common effects of role reversal on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9745"/>
          </a:xfrm>
        </p:spPr>
        <p:txBody>
          <a:bodyPr>
            <a:normAutofit lnSpcReduction="10000"/>
          </a:bodyPr>
          <a:lstStyle/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Children fail to negotiate the  developmental tasks of childhood.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Develop feelings of inadequacy.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Lag behind in social and emotional development.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Often view themselves as existing to meet the needs of others.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Develop a “role-based” identity.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Have a limited sense of self.</a:t>
            </a:r>
          </a:p>
          <a:p>
            <a:pPr marL="624078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Have difficulty relating to children; play is acting foolish.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985002" cy="1515533"/>
          </a:xfrm>
        </p:spPr>
        <p:txBody>
          <a:bodyPr/>
          <a:lstStyle/>
          <a:p>
            <a:r>
              <a:rPr lang="en-US" dirty="0" smtClean="0"/>
              <a:t>Addressing Construct D: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Parent Child Role Reversal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7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107591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Value Four:  Techniques </a:t>
            </a:r>
            <a:r>
              <a:rPr lang="en-US" b="1" dirty="0">
                <a:solidFill>
                  <a:schemeClr val="tx1"/>
                </a:solidFill>
              </a:rPr>
              <a:t>and Strategies for Increasing Self-Awareness and Proper Family Roles</a:t>
            </a:r>
            <a:r>
              <a:rPr lang="en-US" dirty="0">
                <a:solidFill>
                  <a:srgbClr val="EB3D94"/>
                </a:solidFill>
              </a:rPr>
              <a:t/>
            </a:r>
            <a:br>
              <a:rPr lang="en-US" dirty="0">
                <a:solidFill>
                  <a:srgbClr val="EB3D94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60319"/>
            <a:ext cx="5407152" cy="3652911"/>
          </a:xfrm>
        </p:spPr>
        <p:txBody>
          <a:bodyPr/>
          <a:lstStyle/>
          <a:p>
            <a:r>
              <a:rPr lang="en-US" sz="2800" dirty="0" smtClean="0"/>
              <a:t>Anger, Alcohol &amp; Abuse</a:t>
            </a:r>
          </a:p>
          <a:p>
            <a:r>
              <a:rPr lang="en-US" sz="2800" dirty="0" smtClean="0"/>
              <a:t>Families and Alcohol</a:t>
            </a:r>
          </a:p>
          <a:p>
            <a:r>
              <a:rPr lang="en-US" sz="2800" dirty="0" smtClean="0"/>
              <a:t>Violent &amp; Possessive Relationships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Self Expression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Draw Yourself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Draw your Family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54164" cy="3652910"/>
          </a:xfrm>
        </p:spPr>
        <p:txBody>
          <a:bodyPr/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Draw Your Parents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Draw Your Children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Examining My Touch History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My Cultural Parenting Traditions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Spirituality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Dating, Love and Rejection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Oppressing Power &amp; Independence</a:t>
            </a:r>
            <a:br>
              <a:rPr lang="en-US" sz="4900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Construct E of the AAPI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2459864"/>
            <a:ext cx="9949372" cy="381458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Children are not allowed to challenge, to voice opinions, or to have choices.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Children are told to “do what they are told to do” without question;  </a:t>
            </a:r>
            <a:r>
              <a:rPr lang="en-US" sz="2800" dirty="0" smtClean="0">
                <a:solidFill>
                  <a:schemeClr val="tx1"/>
                </a:solidFill>
              </a:rPr>
              <a:t>“are </a:t>
            </a:r>
            <a:r>
              <a:rPr lang="en-US" sz="2800" dirty="0">
                <a:solidFill>
                  <a:schemeClr val="tx1"/>
                </a:solidFill>
              </a:rPr>
              <a:t>better seen and not heard”; “are too smart for their own good”; are </a:t>
            </a:r>
            <a:r>
              <a:rPr lang="en-US" sz="2800" dirty="0" smtClean="0">
                <a:solidFill>
                  <a:schemeClr val="tx1"/>
                </a:solidFill>
              </a:rPr>
              <a:t>“too </a:t>
            </a:r>
            <a:r>
              <a:rPr lang="en-US" sz="2800" dirty="0">
                <a:solidFill>
                  <a:schemeClr val="tx1"/>
                </a:solidFill>
              </a:rPr>
              <a:t>big for their britches.”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Children </a:t>
            </a:r>
            <a:r>
              <a:rPr lang="en-US" sz="2800" dirty="0">
                <a:solidFill>
                  <a:schemeClr val="tx1"/>
                </a:solidFill>
              </a:rPr>
              <a:t>have little to no voice in family activities.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Are consistently told “no” without the obligatory “yes”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Fail to learn the art and science of negotiating, compromise;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Are told “don’t make waves; and do what the others are doing”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64901"/>
            <a:ext cx="9601196" cy="1303867"/>
          </a:xfrm>
        </p:spPr>
        <p:txBody>
          <a:bodyPr>
            <a:noAutofit/>
          </a:bodyPr>
          <a:lstStyle/>
          <a:p>
            <a:r>
              <a:rPr lang="en-US" sz="4800" dirty="0"/>
              <a:t>Common effects of oppressing children’s power and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1847"/>
            <a:ext cx="9601196" cy="3798276"/>
          </a:xfrm>
        </p:spPr>
        <p:txBody>
          <a:bodyPr>
            <a:normAutofit fontScale="92500" lnSpcReduction="10000"/>
          </a:bodyPr>
          <a:lstStyle/>
          <a:p>
            <a:pPr marL="234950" indent="0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This demand for compliance to parental authority has many limitations:</a:t>
            </a:r>
          </a:p>
          <a:p>
            <a:pPr marL="234950" indent="0">
              <a:spcAft>
                <a:spcPts val="0"/>
              </a:spcAft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234950" indent="0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    Obedience breeds powerlessness. </a:t>
            </a:r>
          </a:p>
          <a:p>
            <a:pPr marL="234950" indent="0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    Obedience breeds inadequacy. </a:t>
            </a:r>
          </a:p>
          <a:p>
            <a:pPr marL="234950" indent="0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    Obedience also breeds rebelliousness.</a:t>
            </a:r>
          </a:p>
          <a:p>
            <a:pPr marL="234950" indent="0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    Obedience breeds compliance — to all. </a:t>
            </a:r>
          </a:p>
          <a:p>
            <a:pPr marL="234950" indent="0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</a:rPr>
              <a:t>    Obedience breeds followers, not leaders.</a:t>
            </a:r>
          </a:p>
          <a:p>
            <a:pPr marL="234950" indent="0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-  </a:t>
            </a:r>
            <a:r>
              <a:rPr lang="en-US" sz="2800" dirty="0">
                <a:solidFill>
                  <a:schemeClr val="tx1"/>
                </a:solidFill>
              </a:rPr>
              <a:t>Are very vulnerable to peer group pressure.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4" y="88834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Value Five:  Techniques and Strategies for Developing a Healthy Sense of Empowerment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046" y="2560320"/>
            <a:ext cx="5383706" cy="3310128"/>
          </a:xfrm>
        </p:spPr>
        <p:txBody>
          <a:bodyPr>
            <a:no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Taking Responsibility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Activities to empower children</a:t>
            </a:r>
            <a:endParaRPr lang="en-US" sz="2800" dirty="0">
              <a:solidFill>
                <a:schemeClr val="tx1"/>
              </a:solidFill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No Blaming </a:t>
            </a:r>
            <a:r>
              <a:rPr lang="en-US" sz="2800" dirty="0" smtClean="0">
                <a:solidFill>
                  <a:schemeClr val="tx1"/>
                </a:solidFill>
              </a:rPr>
              <a:t>Messages</a:t>
            </a:r>
            <a:endParaRPr lang="en-US" sz="2800" dirty="0">
              <a:solidFill>
                <a:schemeClr val="tx1"/>
              </a:solidFill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Confrontation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Brainstorming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Problem </a:t>
            </a:r>
            <a:r>
              <a:rPr lang="en-US" sz="2800" dirty="0" smtClean="0">
                <a:solidFill>
                  <a:schemeClr val="tx1"/>
                </a:solidFill>
              </a:rPr>
              <a:t>Solving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Decision Making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3292" y="2560320"/>
            <a:ext cx="6002216" cy="3310128"/>
          </a:xfrm>
        </p:spPr>
        <p:txBody>
          <a:bodyPr>
            <a:normAutofit lnSpcReduction="10000"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Negotiating and Compromising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solidFill>
                  <a:schemeClr val="tx1"/>
                </a:solidFill>
              </a:rPr>
              <a:t>Positive, Negative and Neutral Styles of </a:t>
            </a:r>
            <a:r>
              <a:rPr lang="en-US" sz="2800" dirty="0" smtClean="0">
                <a:solidFill>
                  <a:schemeClr val="tx1"/>
                </a:solidFill>
              </a:rPr>
              <a:t>Communication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Touch and personal space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Smoking and the dangers of second hand smoke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Date rape drugs</a:t>
            </a:r>
          </a:p>
          <a:p>
            <a:pPr marL="109728" indent="0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139D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247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Value Six: Humor, Laughter and Fun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Talking Objects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Reverse Psychology</a:t>
            </a:r>
          </a:p>
          <a:p>
            <a:r>
              <a:rPr lang="en-US" sz="3200" dirty="0">
                <a:solidFill>
                  <a:schemeClr val="tx1"/>
                </a:solidFill>
              </a:rPr>
              <a:t>Role Play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Art, Music and Sports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And other fun family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Nurturing Parenting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Program Organization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5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HOPES	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hope the families you work with will get from a parenting program?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FEARS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/>
              <a:t>What are your concerns about parent education?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tx1"/>
                </a:solidFill>
              </a:rPr>
              <a:t>Nurturing Programs offer different models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86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None/>
              <a:defRPr/>
            </a:pPr>
            <a:endParaRPr lang="en-US" dirty="0">
              <a:solidFill>
                <a:srgbClr val="7030A0"/>
              </a:solidFill>
            </a:endParaRPr>
          </a:p>
          <a:p>
            <a:pPr marL="365760" indent="-256032">
              <a:spcAft>
                <a:spcPts val="0"/>
              </a:spcAft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Nurturing Parenting Programs offer </a:t>
            </a:r>
            <a:r>
              <a:rPr lang="en-US" sz="2600" b="1" dirty="0">
                <a:solidFill>
                  <a:schemeClr val="tx1"/>
                </a:solidFill>
              </a:rPr>
              <a:t>flexibility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of </a:t>
            </a:r>
            <a:r>
              <a:rPr lang="en-US" sz="2600" dirty="0">
                <a:solidFill>
                  <a:schemeClr val="tx1"/>
                </a:solidFill>
              </a:rPr>
              <a:t>implementation </a:t>
            </a:r>
            <a:r>
              <a:rPr lang="en-US" sz="2600" dirty="0" smtClean="0">
                <a:solidFill>
                  <a:schemeClr val="tx1"/>
                </a:solidFill>
              </a:rPr>
              <a:t>while keeping </a:t>
            </a:r>
            <a:r>
              <a:rPr lang="en-US" sz="2600" dirty="0">
                <a:solidFill>
                  <a:schemeClr val="tx1"/>
                </a:solidFill>
              </a:rPr>
              <a:t>program </a:t>
            </a:r>
            <a:r>
              <a:rPr lang="en-US" sz="2600" b="1" dirty="0" smtClean="0">
                <a:solidFill>
                  <a:schemeClr val="tx1"/>
                </a:solidFill>
              </a:rPr>
              <a:t>fidelity</a:t>
            </a:r>
            <a:r>
              <a:rPr lang="en-US" sz="2600" b="1" dirty="0">
                <a:solidFill>
                  <a:schemeClr val="tx1"/>
                </a:solidFill>
              </a:rPr>
              <a:t>.</a:t>
            </a:r>
          </a:p>
          <a:p>
            <a:pPr marL="365760" indent="-256032">
              <a:spcAft>
                <a:spcPts val="0"/>
              </a:spcAft>
              <a:buNone/>
              <a:defRPr/>
            </a:pPr>
            <a:r>
              <a:rPr lang="en-US" sz="2600" dirty="0">
                <a:solidFill>
                  <a:schemeClr val="tx1"/>
                </a:solidFill>
              </a:rPr>
              <a:t>Sessions are offered for parents and their </a:t>
            </a:r>
            <a:r>
              <a:rPr lang="en-US" sz="2600" dirty="0" smtClean="0">
                <a:solidFill>
                  <a:schemeClr val="tx1"/>
                </a:solidFill>
              </a:rPr>
              <a:t>children </a:t>
            </a:r>
            <a:r>
              <a:rPr lang="en-US" sz="2600" dirty="0">
                <a:solidFill>
                  <a:schemeClr val="tx1"/>
                </a:solidFill>
              </a:rPr>
              <a:t>in:</a:t>
            </a:r>
          </a:p>
          <a:p>
            <a:pPr marL="365760" indent="-256032"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chemeClr val="tx1"/>
                </a:solidFill>
              </a:rPr>
              <a:t>group-based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settings</a:t>
            </a:r>
            <a:endParaRPr lang="en-US" sz="2600" dirty="0">
              <a:solidFill>
                <a:schemeClr val="tx1"/>
              </a:solidFill>
            </a:endParaRPr>
          </a:p>
          <a:p>
            <a:pPr marL="365760" indent="-256032">
              <a:spcAft>
                <a:spcPts val="0"/>
              </a:spcAft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home-based settings</a:t>
            </a:r>
          </a:p>
          <a:p>
            <a:pPr marL="365760" indent="-256032">
              <a:spcAft>
                <a:spcPts val="0"/>
              </a:spcAft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combination of </a:t>
            </a:r>
            <a:r>
              <a:rPr lang="en-US" sz="2600" b="1" dirty="0" smtClean="0">
                <a:solidFill>
                  <a:schemeClr val="tx1"/>
                </a:solidFill>
              </a:rPr>
              <a:t>group-based </a:t>
            </a:r>
            <a:r>
              <a:rPr lang="en-US" sz="2600" b="1" dirty="0">
                <a:solidFill>
                  <a:schemeClr val="tx1"/>
                </a:solidFill>
              </a:rPr>
              <a:t>and </a:t>
            </a:r>
            <a:r>
              <a:rPr lang="en-US" sz="2600" b="1" dirty="0" smtClean="0">
                <a:solidFill>
                  <a:schemeClr val="tx1"/>
                </a:solidFill>
              </a:rPr>
              <a:t>home-based </a:t>
            </a:r>
            <a:r>
              <a:rPr lang="en-US" sz="2600" dirty="0">
                <a:solidFill>
                  <a:schemeClr val="tx1"/>
                </a:solidFill>
              </a:rPr>
              <a:t>settings.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3171E"/>
                </a:solidFill>
              </a:rPr>
              <a:t> </a:t>
            </a:r>
            <a:r>
              <a:rPr lang="en-US" sz="5300" b="1" dirty="0">
                <a:solidFill>
                  <a:schemeClr val="tx1"/>
                </a:solidFill>
              </a:rPr>
              <a:t>Programs for Developmental Stages:</a:t>
            </a:r>
            <a:br>
              <a:rPr lang="en-US" sz="5300" b="1" dirty="0">
                <a:solidFill>
                  <a:schemeClr val="tx1"/>
                </a:solidFill>
              </a:rPr>
            </a:br>
            <a:endParaRPr lang="en-US" sz="53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Prenatal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Birth to Five years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School-aged Children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Adolescents</a:t>
            </a:r>
          </a:p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</a:rPr>
              <a:t>Young Parents (formerly Teen Parents)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5012"/>
          </a:xfrm>
        </p:spPr>
        <p:txBody>
          <a:bodyPr>
            <a:normAutofit/>
          </a:bodyPr>
          <a:lstStyle/>
          <a:p>
            <a:r>
              <a:rPr lang="en-US" dirty="0" smtClean="0"/>
              <a:t>9 week group program </a:t>
            </a:r>
          </a:p>
          <a:p>
            <a:r>
              <a:rPr lang="en-US" dirty="0" smtClean="0"/>
              <a:t>18 week home-based program</a:t>
            </a:r>
          </a:p>
          <a:p>
            <a:r>
              <a:rPr lang="en-US" dirty="0" smtClean="0"/>
              <a:t>Sessions focus on quality of life for the mom, her partner and the relationship</a:t>
            </a:r>
          </a:p>
          <a:p>
            <a:r>
              <a:rPr lang="en-US" dirty="0" smtClean="0"/>
              <a:t>Parents learn about the dangers of smoking, drinking and use of legal and illegal drug use while pregnant</a:t>
            </a:r>
          </a:p>
          <a:p>
            <a:r>
              <a:rPr lang="en-US" dirty="0" smtClean="0"/>
              <a:t>Parents learn about proper nutrition, fetal growth and development and healthy brain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014" y="2560320"/>
            <a:ext cx="5293738" cy="3670358"/>
          </a:xfrm>
        </p:spPr>
        <p:txBody>
          <a:bodyPr>
            <a:normAutofit/>
          </a:bodyPr>
          <a:lstStyle/>
          <a:p>
            <a:r>
              <a:rPr lang="en-US" dirty="0" smtClean="0"/>
              <a:t>Nurturing as a lifestyle</a:t>
            </a:r>
          </a:p>
          <a:p>
            <a:r>
              <a:rPr lang="en-US" dirty="0" smtClean="0"/>
              <a:t>Physical, Emotional and Social Changes</a:t>
            </a:r>
          </a:p>
          <a:p>
            <a:r>
              <a:rPr lang="en-US" dirty="0" smtClean="0"/>
              <a:t>Health &amp; Nutrition</a:t>
            </a:r>
          </a:p>
          <a:p>
            <a:r>
              <a:rPr lang="en-US" dirty="0" smtClean="0"/>
              <a:t>Fetal Development</a:t>
            </a:r>
          </a:p>
          <a:p>
            <a:r>
              <a:rPr lang="en-US" dirty="0" smtClean="0"/>
              <a:t>Brain Development</a:t>
            </a:r>
          </a:p>
          <a:p>
            <a:r>
              <a:rPr lang="en-US" dirty="0" smtClean="0"/>
              <a:t>Getting Needs Met</a:t>
            </a:r>
          </a:p>
          <a:p>
            <a:r>
              <a:rPr lang="en-US" dirty="0" smtClean="0"/>
              <a:t>Developing Empathy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52" y="2560319"/>
            <a:ext cx="5530206" cy="3670359"/>
          </a:xfrm>
        </p:spPr>
        <p:txBody>
          <a:bodyPr>
            <a:normAutofit/>
          </a:bodyPr>
          <a:lstStyle/>
          <a:p>
            <a:r>
              <a:rPr lang="en-US" dirty="0" smtClean="0"/>
              <a:t>Babies can never be spoiled</a:t>
            </a:r>
          </a:p>
          <a:p>
            <a:r>
              <a:rPr lang="en-US" dirty="0" smtClean="0"/>
              <a:t>Delivery</a:t>
            </a:r>
          </a:p>
          <a:p>
            <a:r>
              <a:rPr lang="en-US" dirty="0" smtClean="0"/>
              <a:t>Maintaining a healthy relationship with your partner</a:t>
            </a:r>
          </a:p>
          <a:p>
            <a:r>
              <a:rPr lang="en-US" dirty="0" smtClean="0"/>
              <a:t>Alternatives to spanking</a:t>
            </a:r>
          </a:p>
          <a:p>
            <a:r>
              <a:rPr lang="en-US" dirty="0" smtClean="0"/>
              <a:t>Nurturing touch</a:t>
            </a:r>
          </a:p>
          <a:p>
            <a:r>
              <a:rPr lang="en-US" dirty="0" smtClean="0"/>
              <a:t>Understanding  &amp; handling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Nurturing Program for Parents &amp; their Infants, Toddlers &amp; Preschoolers – Group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intense group based parenting sessions to families </a:t>
            </a:r>
          </a:p>
          <a:p>
            <a:r>
              <a:rPr lang="en-US" dirty="0" smtClean="0"/>
              <a:t>Parents attend 16 group sessions each lasting 2.5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Infant, Toddler &amp; Preschooler Topics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Nurturing as A Lifestyle</a:t>
            </a:r>
          </a:p>
          <a:p>
            <a:r>
              <a:rPr lang="en-US" dirty="0" smtClean="0"/>
              <a:t>Children’s Brain Development</a:t>
            </a:r>
          </a:p>
          <a:p>
            <a:r>
              <a:rPr lang="en-US" dirty="0" smtClean="0"/>
              <a:t>Bonding and Attachment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Expectations and Development</a:t>
            </a:r>
          </a:p>
          <a:p>
            <a:r>
              <a:rPr lang="en-US" dirty="0" smtClean="0"/>
              <a:t>Meeting our Needs and the Needs of our Children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Developing Personal Power</a:t>
            </a:r>
          </a:p>
          <a:p>
            <a:r>
              <a:rPr lang="en-US" dirty="0" smtClean="0"/>
              <a:t>Improving Children’s Self Worth</a:t>
            </a:r>
          </a:p>
          <a:p>
            <a:r>
              <a:rPr lang="en-US" dirty="0" smtClean="0"/>
              <a:t>Praise</a:t>
            </a:r>
          </a:p>
          <a:p>
            <a:r>
              <a:rPr lang="en-US" dirty="0" smtClean="0"/>
              <a:t>Discipline</a:t>
            </a:r>
          </a:p>
          <a:p>
            <a:r>
              <a:rPr lang="en-US" dirty="0" smtClean="0"/>
              <a:t>Family Morals and Values</a:t>
            </a:r>
          </a:p>
          <a:p>
            <a:r>
              <a:rPr lang="en-US" dirty="0" smtClean="0"/>
              <a:t>Family Rules</a:t>
            </a:r>
          </a:p>
          <a:p>
            <a:r>
              <a:rPr lang="en-US" dirty="0" smtClean="0"/>
              <a:t>Rewards and Punishments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Infant, Toddler &amp; Preschool Topics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Recognizing and Understanding Feelings</a:t>
            </a:r>
          </a:p>
          <a:p>
            <a:r>
              <a:rPr lang="en-US" dirty="0" smtClean="0"/>
              <a:t>Helping your children handle their feelings</a:t>
            </a:r>
          </a:p>
          <a:p>
            <a:r>
              <a:rPr lang="en-US" dirty="0" smtClean="0"/>
              <a:t>Nurturing Routines</a:t>
            </a:r>
          </a:p>
          <a:p>
            <a:r>
              <a:rPr lang="en-US" dirty="0" smtClean="0"/>
              <a:t>Possessive and Violent Relationships</a:t>
            </a:r>
          </a:p>
          <a:p>
            <a:r>
              <a:rPr lang="en-US" dirty="0" smtClean="0"/>
              <a:t>Alternatives to Spanking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Keeping Children Safe</a:t>
            </a:r>
          </a:p>
          <a:p>
            <a:r>
              <a:rPr lang="en-US" dirty="0" smtClean="0"/>
              <a:t>Understanding and Handling Stress</a:t>
            </a:r>
          </a:p>
          <a:p>
            <a:r>
              <a:rPr lang="en-US" dirty="0" smtClean="0"/>
              <a:t>Helping children manage their behavior</a:t>
            </a:r>
          </a:p>
          <a:p>
            <a:r>
              <a:rPr lang="en-US" dirty="0" smtClean="0"/>
              <a:t>Managing Anger</a:t>
            </a:r>
          </a:p>
          <a:p>
            <a:r>
              <a:rPr lang="en-US" dirty="0" smtClean="0"/>
              <a:t>Keeping Kids drug free</a:t>
            </a:r>
          </a:p>
          <a:p>
            <a:r>
              <a:rPr lang="en-US" dirty="0" smtClean="0"/>
              <a:t>Families and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Nurturing Program for Parents &amp; their School-Age Children Ages 5-11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3747"/>
          </a:xfrm>
        </p:spPr>
        <p:txBody>
          <a:bodyPr>
            <a:noAutofit/>
          </a:bodyPr>
          <a:lstStyle/>
          <a:p>
            <a:r>
              <a:rPr lang="en-US" sz="2600" dirty="0" smtClean="0"/>
              <a:t>15 week group based sessions </a:t>
            </a:r>
          </a:p>
          <a:p>
            <a:r>
              <a:rPr lang="en-US" sz="2600" dirty="0" smtClean="0"/>
              <a:t>Parents learn to replace old unwanted abusive parenting patterns for more caring, nurturing ones. </a:t>
            </a:r>
          </a:p>
          <a:p>
            <a:r>
              <a:rPr lang="en-US" sz="2600" dirty="0" smtClean="0"/>
              <a:t>Program uses discussion, role play, expressive art activities and assessments.</a:t>
            </a:r>
          </a:p>
          <a:p>
            <a:r>
              <a:rPr lang="en-US" sz="2600" dirty="0" smtClean="0"/>
              <a:t>Children ages 5-11 attend their own group, learning many of the concepts the parents are learning to promote easy transition from classroom to home.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1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School-Age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732" y="2560318"/>
            <a:ext cx="5336268" cy="3670359"/>
          </a:xfrm>
        </p:spPr>
        <p:txBody>
          <a:bodyPr/>
          <a:lstStyle/>
          <a:p>
            <a:r>
              <a:rPr lang="en-US" dirty="0" smtClean="0"/>
              <a:t>Family Morals, Values &amp; Rules</a:t>
            </a:r>
          </a:p>
          <a:p>
            <a:r>
              <a:rPr lang="en-US" dirty="0" smtClean="0"/>
              <a:t>Children’s Self Worth</a:t>
            </a:r>
          </a:p>
          <a:p>
            <a:r>
              <a:rPr lang="en-US" dirty="0" smtClean="0"/>
              <a:t>Praising children</a:t>
            </a:r>
          </a:p>
          <a:p>
            <a:r>
              <a:rPr lang="en-US" dirty="0" smtClean="0"/>
              <a:t>Discipline, Rewards &amp; Punishments</a:t>
            </a:r>
          </a:p>
          <a:p>
            <a:r>
              <a:rPr lang="en-US" dirty="0" smtClean="0"/>
              <a:t>Developing Empathy</a:t>
            </a:r>
          </a:p>
          <a:p>
            <a:r>
              <a:rPr lang="en-US" dirty="0" smtClean="0"/>
              <a:t>Helping Children get their Needs Met</a:t>
            </a:r>
          </a:p>
          <a:p>
            <a:r>
              <a:rPr lang="en-US" dirty="0" smtClean="0"/>
              <a:t>Developing personal power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301819" cy="3670359"/>
          </a:xfrm>
        </p:spPr>
        <p:txBody>
          <a:bodyPr/>
          <a:lstStyle/>
          <a:p>
            <a:r>
              <a:rPr lang="en-US" dirty="0" smtClean="0"/>
              <a:t>Expectations &amp; Development</a:t>
            </a:r>
          </a:p>
          <a:p>
            <a:r>
              <a:rPr lang="en-US" dirty="0" smtClean="0"/>
              <a:t>Understanding why parents spank</a:t>
            </a:r>
          </a:p>
          <a:p>
            <a:r>
              <a:rPr lang="en-US" dirty="0" smtClean="0"/>
              <a:t>Stress and Anger Management</a:t>
            </a:r>
          </a:p>
          <a:p>
            <a:r>
              <a:rPr lang="en-US" dirty="0" smtClean="0"/>
              <a:t>Recognizing &amp; Understanding Children’s Feelings</a:t>
            </a:r>
          </a:p>
          <a:p>
            <a:r>
              <a:rPr lang="en-US" dirty="0" smtClean="0"/>
              <a:t>Communicating thoughts &amp; feelings</a:t>
            </a:r>
          </a:p>
          <a:p>
            <a:r>
              <a:rPr lang="en-US" dirty="0" smtClean="0"/>
              <a:t>Helping children handle their feelings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School-Age Topics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Establishing Nurturing Parenting Routines</a:t>
            </a:r>
          </a:p>
          <a:p>
            <a:r>
              <a:rPr lang="en-US" dirty="0"/>
              <a:t>Problem Solving &amp; Decision-Making</a:t>
            </a:r>
          </a:p>
          <a:p>
            <a:r>
              <a:rPr lang="en-US" dirty="0"/>
              <a:t>Negotiation &amp; Compromise</a:t>
            </a:r>
          </a:p>
          <a:p>
            <a:r>
              <a:rPr lang="en-US" dirty="0"/>
              <a:t>Sexuality, Personal Space and Respect</a:t>
            </a:r>
          </a:p>
          <a:p>
            <a:r>
              <a:rPr lang="en-US" dirty="0"/>
              <a:t>Ignoring as a Parenting Technique</a:t>
            </a:r>
          </a:p>
          <a:p>
            <a:r>
              <a:rPr lang="en-US" dirty="0"/>
              <a:t>Keeping Children Drug Free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Adult Learning is based on the 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assumptions </a:t>
            </a:r>
            <a:r>
              <a:rPr lang="en-US" dirty="0">
                <a:solidFill>
                  <a:schemeClr val="tx1"/>
                </a:solidFill>
              </a:rPr>
              <a:t>of andragogy.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>
              <a:spcAft>
                <a:spcPts val="0"/>
              </a:spcAft>
              <a:buNone/>
              <a:defRPr/>
            </a:pP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Andragogy: 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an-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goh-jee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algn="ctr">
              <a:spcAft>
                <a:spcPts val="0"/>
              </a:spcAft>
              <a:buNone/>
              <a:defRPr/>
            </a:pPr>
            <a:r>
              <a:rPr lang="en-US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art and science of helping adults learn”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51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Nurturing </a:t>
            </a:r>
            <a:r>
              <a:rPr lang="en-US" sz="4900" dirty="0" smtClean="0"/>
              <a:t>Program</a:t>
            </a:r>
            <a:r>
              <a:rPr lang="en-US" dirty="0" smtClean="0"/>
              <a:t> for Parents &amp;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60" y="2471351"/>
            <a:ext cx="10602100" cy="39392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 week program</a:t>
            </a:r>
          </a:p>
          <a:p>
            <a:r>
              <a:rPr lang="en-US" sz="3200" dirty="0" smtClean="0"/>
              <a:t>Program is designed to repair abusive parent-teen relationships</a:t>
            </a:r>
          </a:p>
          <a:p>
            <a:r>
              <a:rPr lang="en-US" sz="3200" dirty="0" smtClean="0"/>
              <a:t>Parents and teens attend separate groups concurrently and then join as one group.</a:t>
            </a:r>
          </a:p>
          <a:p>
            <a:r>
              <a:rPr lang="en-US" sz="3200" dirty="0" smtClean="0"/>
              <a:t>Parents and teens role play, discuss, learn to communicate respectfully and to be a positive nurturing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 Program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68" y="2560320"/>
            <a:ext cx="5392284" cy="3684362"/>
          </a:xfrm>
        </p:spPr>
        <p:txBody>
          <a:bodyPr>
            <a:normAutofit/>
          </a:bodyPr>
          <a:lstStyle/>
          <a:p>
            <a:r>
              <a:rPr lang="en-US" dirty="0" smtClean="0"/>
              <a:t>Nurturing Parent &amp; Teen Relationships</a:t>
            </a:r>
          </a:p>
          <a:p>
            <a:r>
              <a:rPr lang="en-US" dirty="0" smtClean="0"/>
              <a:t>Teen Brains &amp; their Behavior</a:t>
            </a:r>
          </a:p>
          <a:p>
            <a:r>
              <a:rPr lang="en-US" dirty="0" smtClean="0"/>
              <a:t>Puberty &amp; Adolescence</a:t>
            </a:r>
          </a:p>
          <a:p>
            <a:r>
              <a:rPr lang="en-US" dirty="0" smtClean="0"/>
              <a:t>Meeting our Needs</a:t>
            </a:r>
          </a:p>
          <a:p>
            <a:r>
              <a:rPr lang="en-US" dirty="0" smtClean="0"/>
              <a:t>Recognizing &amp; Understanding Feelings</a:t>
            </a:r>
          </a:p>
          <a:p>
            <a:r>
              <a:rPr lang="en-US" dirty="0"/>
              <a:t>Teen Developmental Issues:  Depression, Eating Disorders, Teen Suicide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441" y="2560320"/>
            <a:ext cx="5746222" cy="3684362"/>
          </a:xfrm>
        </p:spPr>
        <p:txBody>
          <a:bodyPr>
            <a:normAutofit/>
          </a:bodyPr>
          <a:lstStyle/>
          <a:p>
            <a:r>
              <a:rPr lang="en-US" dirty="0" smtClean="0"/>
              <a:t>Personal Power</a:t>
            </a:r>
          </a:p>
          <a:p>
            <a:r>
              <a:rPr lang="en-US" dirty="0" smtClean="0"/>
              <a:t>Negotiation &amp; Compromise</a:t>
            </a:r>
          </a:p>
          <a:p>
            <a:r>
              <a:rPr lang="en-US" dirty="0" smtClean="0"/>
              <a:t>Problem Solving &amp; Decision Making</a:t>
            </a:r>
          </a:p>
          <a:p>
            <a:r>
              <a:rPr lang="en-US" dirty="0" smtClean="0"/>
              <a:t>Discipline</a:t>
            </a:r>
          </a:p>
          <a:p>
            <a:r>
              <a:rPr lang="en-US" dirty="0" smtClean="0"/>
              <a:t>Why teens stop talking and what you can do</a:t>
            </a:r>
          </a:p>
          <a:p>
            <a:r>
              <a:rPr lang="en-US" dirty="0" smtClean="0"/>
              <a:t>Helping teens manage their behavior</a:t>
            </a:r>
          </a:p>
          <a:p>
            <a:r>
              <a:rPr lang="en-US" dirty="0"/>
              <a:t>Violent &amp; Possessive </a:t>
            </a:r>
            <a:r>
              <a:rPr lang="en-US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Nurturing Program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Facilitators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339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Who will implement the </a:t>
            </a:r>
            <a:br>
              <a:rPr lang="en-US" sz="5400" dirty="0" smtClean="0"/>
            </a:br>
            <a:r>
              <a:rPr lang="en-US" sz="5400" dirty="0" smtClean="0"/>
              <a:t>Nurturing Program?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46864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facilitators for children or adolescent groups</a:t>
            </a:r>
          </a:p>
          <a:p>
            <a:r>
              <a:rPr lang="en-US" sz="4000" dirty="0" smtClean="0"/>
              <a:t>Two facilitators for child care</a:t>
            </a:r>
          </a:p>
          <a:p>
            <a:r>
              <a:rPr lang="en-US" sz="4000" dirty="0" smtClean="0"/>
              <a:t>One to two facilitators for the parent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56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Workers</a:t>
            </a:r>
          </a:p>
          <a:p>
            <a:r>
              <a:rPr lang="en-US" dirty="0" smtClean="0"/>
              <a:t>Child Development Specialists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Counselors</a:t>
            </a:r>
          </a:p>
          <a:p>
            <a:r>
              <a:rPr lang="en-US" dirty="0" smtClean="0"/>
              <a:t>Parents</a:t>
            </a:r>
          </a:p>
          <a:p>
            <a:r>
              <a:rPr lang="en-US" dirty="0" smtClean="0"/>
              <a:t>Child Care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664" y="2560320"/>
            <a:ext cx="5347679" cy="36620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Empathetic</a:t>
            </a:r>
          </a:p>
          <a:p>
            <a:r>
              <a:rPr lang="en-US" dirty="0" smtClean="0"/>
              <a:t>Emotionally Stable</a:t>
            </a:r>
          </a:p>
          <a:p>
            <a:r>
              <a:rPr lang="en-US" dirty="0" smtClean="0"/>
              <a:t>Accepting of their own personal background</a:t>
            </a:r>
          </a:p>
          <a:p>
            <a:r>
              <a:rPr lang="en-US" dirty="0" smtClean="0"/>
              <a:t>Personal adherence to the Nurturing Parenting philosophy and practices</a:t>
            </a:r>
          </a:p>
          <a:p>
            <a:r>
              <a:rPr lang="en-US" dirty="0" smtClean="0"/>
              <a:t>Self-Assurance to run activities with music, play and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71319" cy="3310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Dependable</a:t>
            </a:r>
          </a:p>
          <a:p>
            <a:r>
              <a:rPr lang="en-US" dirty="0" smtClean="0"/>
              <a:t>Knowledge and acceptance of alternatives to corporal punishment</a:t>
            </a:r>
          </a:p>
          <a:p>
            <a:r>
              <a:rPr lang="en-US" dirty="0" smtClean="0"/>
              <a:t>Skills in behavior management</a:t>
            </a:r>
          </a:p>
          <a:p>
            <a:r>
              <a:rPr lang="en-US" dirty="0" smtClean="0"/>
              <a:t>Appropriate expectations</a:t>
            </a:r>
          </a:p>
          <a:p>
            <a:r>
              <a:rPr lang="en-US" dirty="0" smtClean="0"/>
              <a:t>Professionalism </a:t>
            </a:r>
          </a:p>
          <a:p>
            <a:r>
              <a:rPr lang="en-US" dirty="0" smtClean="0"/>
              <a:t>Team Player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Nurturing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Implementation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96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974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Community Partners</a:t>
            </a:r>
          </a:p>
          <a:p>
            <a:r>
              <a:rPr lang="en-US" sz="3200" dirty="0" smtClean="0"/>
              <a:t>Department of Health &amp; Welfare</a:t>
            </a:r>
          </a:p>
          <a:p>
            <a:r>
              <a:rPr lang="en-US" sz="3200" dirty="0" smtClean="0"/>
              <a:t>School Counselors</a:t>
            </a:r>
          </a:p>
          <a:p>
            <a:r>
              <a:rPr lang="en-US" sz="3200" dirty="0" smtClean="0"/>
              <a:t>School Resource Workers</a:t>
            </a:r>
          </a:p>
          <a:p>
            <a:r>
              <a:rPr lang="en-US" sz="3200" dirty="0" smtClean="0"/>
              <a:t>Churches </a:t>
            </a:r>
          </a:p>
          <a:p>
            <a:r>
              <a:rPr lang="en-US" sz="3200" dirty="0" smtClean="0"/>
              <a:t>Word of mouth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24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Dinner each week</a:t>
            </a:r>
          </a:p>
          <a:p>
            <a:r>
              <a:rPr lang="en-US" sz="3600" dirty="0" smtClean="0"/>
              <a:t>Child care for kids under 6</a:t>
            </a:r>
          </a:p>
          <a:p>
            <a:r>
              <a:rPr lang="en-US" sz="3600" dirty="0" smtClean="0"/>
              <a:t>Children’s Group for kids ages 6-12</a:t>
            </a:r>
          </a:p>
          <a:p>
            <a:r>
              <a:rPr lang="en-US" sz="3600" dirty="0" smtClean="0"/>
              <a:t>Parent Group for education, discussion &amp; support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59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56932"/>
            <a:ext cx="10437541" cy="36208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group is 2.5 to 3 hours per week</a:t>
            </a:r>
          </a:p>
          <a:p>
            <a:r>
              <a:rPr lang="en-US" sz="2800" dirty="0" smtClean="0"/>
              <a:t>Groups at BYF are held in classroom settings with a separate room for parents, children and child care</a:t>
            </a:r>
          </a:p>
          <a:p>
            <a:r>
              <a:rPr lang="en-US" sz="2800" dirty="0" smtClean="0"/>
              <a:t>A family meal is served before group for a half hour.</a:t>
            </a:r>
          </a:p>
          <a:p>
            <a:r>
              <a:rPr lang="en-US" sz="2800" dirty="0" smtClean="0"/>
              <a:t>Parents and children in the School-Age and Adolescent Program meet separately for the first portion of class.  They come together for the second portion to practice skills learned together. </a:t>
            </a:r>
          </a:p>
        </p:txBody>
      </p:sp>
    </p:spTree>
    <p:extLst>
      <p:ext uri="{BB962C8B-B14F-4D97-AF65-F5344CB8AC3E}">
        <p14:creationId xmlns:p14="http://schemas.microsoft.com/office/powerpoint/2010/main" val="25172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5" descr="Cone of Experien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498" y="669850"/>
            <a:ext cx="9420446" cy="5539564"/>
          </a:xfrm>
        </p:spPr>
      </p:pic>
    </p:spTree>
    <p:extLst>
      <p:ext uri="{BB962C8B-B14F-4D97-AF65-F5344CB8AC3E}">
        <p14:creationId xmlns:p14="http://schemas.microsoft.com/office/powerpoint/2010/main" val="3482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Groups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Prenatal Program: 9 weeks</a:t>
            </a:r>
          </a:p>
          <a:p>
            <a:r>
              <a:rPr lang="en-US" sz="3600" dirty="0" smtClean="0"/>
              <a:t>Infant, Toddler &amp; Preschooler Program:  16 weeks</a:t>
            </a:r>
          </a:p>
          <a:p>
            <a:r>
              <a:rPr lang="en-US" sz="3600" dirty="0" smtClean="0"/>
              <a:t>School-Age Program:  15 weeks</a:t>
            </a:r>
          </a:p>
          <a:p>
            <a:r>
              <a:rPr lang="en-US" sz="3600" dirty="0" smtClean="0"/>
              <a:t>Adolescent Program: 12 weeks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40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keep families coming?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1847"/>
            <a:ext cx="9601196" cy="375138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Dinner</a:t>
            </a:r>
          </a:p>
          <a:p>
            <a:r>
              <a:rPr lang="en-US" sz="2600" dirty="0" smtClean="0"/>
              <a:t>Child Care</a:t>
            </a:r>
          </a:p>
          <a:p>
            <a:r>
              <a:rPr lang="en-US" sz="2600" dirty="0" smtClean="0"/>
              <a:t>Empathy</a:t>
            </a:r>
          </a:p>
          <a:p>
            <a:r>
              <a:rPr lang="en-US" sz="2600" dirty="0" smtClean="0"/>
              <a:t>Interesting and relevant discussions about childhood and parenting</a:t>
            </a:r>
          </a:p>
          <a:p>
            <a:r>
              <a:rPr lang="en-US" sz="2600" dirty="0" smtClean="0"/>
              <a:t>Fun activities</a:t>
            </a:r>
          </a:p>
          <a:p>
            <a:r>
              <a:rPr lang="en-US" sz="2600" dirty="0" smtClean="0"/>
              <a:t>Support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08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Childhood Hours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en-US" dirty="0">
                <a:solidFill>
                  <a:srgbClr val="0070C0"/>
                </a:solidFill>
              </a:rPr>
              <a:t>The following chart displays how personalities and behavior patterns are influenced early in life based on the quality of life in childhood portrayed in hours.</a:t>
            </a:r>
          </a:p>
          <a:p>
            <a:endParaRPr lang="en-US" dirty="0"/>
          </a:p>
          <a:p>
            <a:pPr>
              <a:buFont typeface="Wingdings 3" pitchFamily="18" charset="2"/>
              <a:buNone/>
            </a:pPr>
            <a:r>
              <a:rPr lang="en-US" dirty="0"/>
              <a:t>There are approximately </a:t>
            </a:r>
          </a:p>
          <a:p>
            <a:pPr>
              <a:buFont typeface="Wingdings 3" pitchFamily="18" charset="2"/>
              <a:buNone/>
            </a:pPr>
            <a:r>
              <a:rPr lang="en-US" b="1" dirty="0"/>
              <a:t>                 </a:t>
            </a:r>
            <a:r>
              <a:rPr lang="en-US" sz="4000" b="1" dirty="0">
                <a:solidFill>
                  <a:srgbClr val="FFC000"/>
                </a:solidFill>
              </a:rPr>
              <a:t>157,776 hours </a:t>
            </a:r>
            <a:endParaRPr lang="en-US" sz="3600" b="1" dirty="0">
              <a:solidFill>
                <a:srgbClr val="FFC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en-US" dirty="0"/>
              <a:t>                            in the first 18 years of life. </a:t>
            </a:r>
          </a:p>
          <a:p>
            <a:pPr>
              <a:buFont typeface="Wingdings 3" pitchFamily="18" charset="2"/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157,776 Hours in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746" y="2421228"/>
            <a:ext cx="7998852" cy="4056845"/>
          </a:xfrm>
        </p:spPr>
        <p:txBody>
          <a:bodyPr>
            <a:normAutofit fontScale="85000" lnSpcReduction="20000"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Positive %    </a:t>
            </a:r>
            <a:r>
              <a:rPr lang="en-US" b="1" dirty="0">
                <a:solidFill>
                  <a:srgbClr val="FF0000"/>
                </a:solidFill>
              </a:rPr>
              <a:t>Negative %      </a:t>
            </a:r>
            <a:r>
              <a:rPr lang="en-US" b="1" dirty="0">
                <a:solidFill>
                  <a:srgbClr val="0070C0"/>
                </a:solidFill>
              </a:rPr>
              <a:t>Dysfunctional Hours</a:t>
            </a:r>
            <a:endParaRPr lang="en-US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/>
              <a:t>  </a:t>
            </a:r>
            <a:r>
              <a:rPr lang="en-US" b="1" dirty="0">
                <a:solidFill>
                  <a:srgbClr val="00B0F0"/>
                </a:solidFill>
              </a:rPr>
              <a:t>20% </a:t>
            </a:r>
            <a:r>
              <a:rPr lang="en-US" b="1" dirty="0"/>
              <a:t>	   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80%</a:t>
            </a:r>
            <a:r>
              <a:rPr lang="en-US" b="1" dirty="0"/>
              <a:t>	               </a:t>
            </a:r>
            <a:r>
              <a:rPr lang="en-US" b="1" dirty="0">
                <a:solidFill>
                  <a:srgbClr val="FF0000"/>
                </a:solidFill>
              </a:rPr>
              <a:t>126,221</a:t>
            </a:r>
          </a:p>
          <a:p>
            <a:pPr>
              <a:defRPr/>
            </a:pPr>
            <a:r>
              <a:rPr lang="en-US" b="1" dirty="0"/>
              <a:t>  </a:t>
            </a:r>
            <a:r>
              <a:rPr lang="en-US" b="1" dirty="0">
                <a:solidFill>
                  <a:srgbClr val="00B0F0"/>
                </a:solidFill>
              </a:rPr>
              <a:t>30%</a:t>
            </a:r>
            <a:r>
              <a:rPr lang="en-US" b="1" dirty="0"/>
              <a:t>	           </a:t>
            </a:r>
            <a:r>
              <a:rPr lang="en-US" b="1" dirty="0">
                <a:solidFill>
                  <a:srgbClr val="FF0000"/>
                </a:solidFill>
              </a:rPr>
              <a:t>70%	</a:t>
            </a:r>
            <a:r>
              <a:rPr lang="en-US" b="1" dirty="0"/>
              <a:t>               </a:t>
            </a:r>
            <a:r>
              <a:rPr lang="en-US" b="1" dirty="0">
                <a:solidFill>
                  <a:srgbClr val="FF0000"/>
                </a:solidFill>
              </a:rPr>
              <a:t>110,443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  50%	           50%	                 78,888</a:t>
            </a:r>
          </a:p>
          <a:p>
            <a:pPr>
              <a:defRPr/>
            </a:pPr>
            <a:r>
              <a:rPr lang="en-US" b="1" dirty="0"/>
              <a:t>  </a:t>
            </a:r>
            <a:r>
              <a:rPr lang="en-US" b="1" dirty="0">
                <a:solidFill>
                  <a:srgbClr val="00B050"/>
                </a:solidFill>
              </a:rPr>
              <a:t>70%	           30%	                 47,333</a:t>
            </a:r>
          </a:p>
          <a:p>
            <a:pPr>
              <a:defRPr/>
            </a:pPr>
            <a:r>
              <a:rPr lang="en-US" b="1" dirty="0"/>
              <a:t>  </a:t>
            </a:r>
            <a:r>
              <a:rPr lang="en-US" b="1" dirty="0">
                <a:solidFill>
                  <a:srgbClr val="EB3D94"/>
                </a:solidFill>
              </a:rPr>
              <a:t>80%	           20%	                 31,555 </a:t>
            </a:r>
          </a:p>
          <a:p>
            <a:pPr>
              <a:defRPr/>
            </a:pPr>
            <a:r>
              <a:rPr lang="en-US" b="1" dirty="0">
                <a:solidFill>
                  <a:srgbClr val="00B0F0"/>
                </a:solidFill>
              </a:rPr>
              <a:t>  </a:t>
            </a:r>
            <a:r>
              <a:rPr lang="en-US" b="1" dirty="0">
                <a:solidFill>
                  <a:srgbClr val="EB3D94"/>
                </a:solidFill>
              </a:rPr>
              <a:t>90%	           10%	                 15,778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7030A0"/>
                </a:solidFill>
              </a:rPr>
              <a:t>95%               </a:t>
            </a:r>
            <a:r>
              <a:rPr lang="en-US" b="1" dirty="0" smtClean="0">
                <a:solidFill>
                  <a:srgbClr val="7030A0"/>
                </a:solidFill>
              </a:rPr>
              <a:t>5</a:t>
            </a:r>
            <a:r>
              <a:rPr lang="en-US" b="1" dirty="0">
                <a:solidFill>
                  <a:srgbClr val="7030A0"/>
                </a:solidFill>
              </a:rPr>
              <a:t>%                     7,889</a:t>
            </a: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  99%	             </a:t>
            </a:r>
            <a:r>
              <a:rPr lang="en-US" b="1" dirty="0" smtClean="0">
                <a:solidFill>
                  <a:srgbClr val="7030A0"/>
                </a:solidFill>
              </a:rPr>
              <a:t> 1</a:t>
            </a:r>
            <a:r>
              <a:rPr lang="en-US" b="1" dirty="0">
                <a:solidFill>
                  <a:srgbClr val="7030A0"/>
                </a:solidFill>
              </a:rPr>
              <a:t>%	                   1,578</a:t>
            </a:r>
          </a:p>
          <a:p>
            <a:pPr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100%             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rgbClr val="FF0000"/>
                </a:solidFill>
              </a:rPr>
              <a:t>%                           0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608170"/>
            <a:ext cx="6815669" cy="1320802"/>
          </a:xfrm>
        </p:spPr>
        <p:txBody>
          <a:bodyPr>
            <a:noAutofit/>
          </a:bodyPr>
          <a:lstStyle/>
          <a:p>
            <a:r>
              <a:rPr lang="en-US" sz="3600" dirty="0" smtClean="0"/>
              <a:t>If you have any questions you think of later…</a:t>
            </a:r>
          </a:p>
          <a:p>
            <a:r>
              <a:rPr lang="en-US" sz="3600" dirty="0" smtClean="0"/>
              <a:t>Heather Kemp 208-234-1122 ext. 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4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5 Constructs of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Nurturing Parenting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36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 Values of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Nurturing Parenting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16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87887"/>
            <a:ext cx="9601196" cy="998112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tx1"/>
                </a:solidFill>
              </a:rPr>
              <a:t>Inappropriate Expectations</a:t>
            </a:r>
            <a:br>
              <a:rPr lang="en-US" sz="5300" dirty="0">
                <a:solidFill>
                  <a:schemeClr val="tx1"/>
                </a:solidFill>
              </a:rPr>
            </a:br>
            <a:r>
              <a:rPr lang="en-US" sz="5300" dirty="0">
                <a:solidFill>
                  <a:schemeClr val="tx1"/>
                </a:solidFill>
              </a:rPr>
              <a:t>Construct A of the AAPI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6">
                    <a:lumMod val="25000"/>
                  </a:schemeClr>
                </a:solidFill>
              </a:rPr>
              <a:t>Beginning very early in the infant’s life, abusive and neglecting parents tend to inaccurately perceive the physical, emotional, and intellectual  skills and abilities of their children.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6">
                    <a:lumMod val="25000"/>
                  </a:schemeClr>
                </a:solidFill>
              </a:rPr>
              <a:t>Parental expectations exceed the capabilities of each of their children.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6">
                    <a:lumMod val="25000"/>
                  </a:schemeClr>
                </a:solidFill>
              </a:rPr>
              <a:t>Despite individual differences, children are expected to perform within the same standards parents have set.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Common Effects of Inappropriate Expectations on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60320"/>
            <a:ext cx="4949952" cy="3703320"/>
          </a:xfrm>
        </p:spPr>
        <p:txBody>
          <a:bodyPr>
            <a:normAutofit fontScale="85000" lnSpcReduction="10000"/>
          </a:bodyPr>
          <a:lstStyle/>
          <a:p>
            <a:pPr marL="566928" indent="-457200">
              <a:spcAft>
                <a:spcPts val="0"/>
              </a:spcAft>
              <a:defRPr/>
            </a:pPr>
            <a:r>
              <a:rPr lang="en-US" sz="3100" dirty="0">
                <a:solidFill>
                  <a:schemeClr val="tx1"/>
                </a:solidFill>
              </a:rPr>
              <a:t>Low regard for self (concept, esteem, worth)</a:t>
            </a:r>
          </a:p>
          <a:p>
            <a:pPr marL="566928" indent="-457200">
              <a:spcAft>
                <a:spcPts val="0"/>
              </a:spcAft>
              <a:defRPr/>
            </a:pPr>
            <a:r>
              <a:rPr lang="en-US" sz="3100" dirty="0">
                <a:solidFill>
                  <a:schemeClr val="tx1"/>
                </a:solidFill>
              </a:rPr>
              <a:t>Feelings of failure</a:t>
            </a:r>
          </a:p>
          <a:p>
            <a:pPr marL="566928" indent="-457200">
              <a:spcAft>
                <a:spcPts val="0"/>
              </a:spcAft>
              <a:defRPr/>
            </a:pPr>
            <a:r>
              <a:rPr lang="en-US" sz="3100" dirty="0">
                <a:solidFill>
                  <a:schemeClr val="tx1"/>
                </a:solidFill>
              </a:rPr>
              <a:t>Cannot please others</a:t>
            </a:r>
          </a:p>
          <a:p>
            <a:pPr marL="566928" indent="-457200">
              <a:spcAft>
                <a:spcPts val="0"/>
              </a:spcAft>
              <a:defRPr/>
            </a:pPr>
            <a:r>
              <a:rPr lang="en-US" sz="3100" dirty="0">
                <a:solidFill>
                  <a:schemeClr val="tx1"/>
                </a:solidFill>
              </a:rPr>
              <a:t>Angry and anxious attachments</a:t>
            </a:r>
          </a:p>
          <a:p>
            <a:pPr marL="566928" indent="-457200">
              <a:spcAft>
                <a:spcPts val="0"/>
              </a:spcAft>
              <a:defRPr/>
            </a:pPr>
            <a:r>
              <a:rPr lang="en-US" sz="3100" dirty="0">
                <a:solidFill>
                  <a:schemeClr val="tx1"/>
                </a:solidFill>
              </a:rPr>
              <a:t>Lack of trust in their skills and abilities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248656" cy="3310128"/>
          </a:xfrm>
        </p:spPr>
        <p:txBody>
          <a:bodyPr>
            <a:normAutofit fontScale="85000" lnSpcReduction="10000"/>
          </a:bodyPr>
          <a:lstStyle/>
          <a:p>
            <a:pPr marL="566928" indent="-457200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Constantly striving to achieve higher goals because they are seldom satisfied with accomplishments.</a:t>
            </a:r>
          </a:p>
          <a:p>
            <a:pPr marL="566928" indent="-457200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Develop a role based/performance-based identity</a:t>
            </a:r>
          </a:p>
          <a:p>
            <a:pPr marL="566928" indent="-457200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Difficulty in accepting positive recognition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3172</TotalTime>
  <Words>2034</Words>
  <Application>Microsoft Office PowerPoint</Application>
  <PresentationFormat>Custom</PresentationFormat>
  <Paragraphs>411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Organic</vt:lpstr>
      <vt:lpstr>Nurturing Parenting Programs®</vt:lpstr>
      <vt:lpstr>Heather Kemp,  National Trainer</vt:lpstr>
      <vt:lpstr>Expectations</vt:lpstr>
      <vt:lpstr>Adult Learning is based on the      assumptions of andragogy. </vt:lpstr>
      <vt:lpstr>PowerPoint Presentation</vt:lpstr>
      <vt:lpstr>The 5 Constructs of</vt:lpstr>
      <vt:lpstr>6 Values of </vt:lpstr>
      <vt:lpstr>Inappropriate Expectations Construct A of the AAPI </vt:lpstr>
      <vt:lpstr>Common Effects of Inappropriate Expectations on Children</vt:lpstr>
      <vt:lpstr>Addressing Construct A:</vt:lpstr>
      <vt:lpstr>Value One:  Information and Techniques for Building Positive Self-Worth in Parents and Children  </vt:lpstr>
      <vt:lpstr>Consistent Lack of Parental Empathy Construct B of the AAPI </vt:lpstr>
      <vt:lpstr>Common Effects of Low Parental Empathy </vt:lpstr>
      <vt:lpstr>Addressing Construct B:</vt:lpstr>
      <vt:lpstr>Value Two:  Techniques and Strategies for Developing a Sense of Caring and Compassion </vt:lpstr>
      <vt:lpstr>Strong Belief in Physical Punishment     Construct C of the AAPI  </vt:lpstr>
      <vt:lpstr> Common Effects of using Physical Punishment on Children:</vt:lpstr>
      <vt:lpstr>Addressing Construct C:</vt:lpstr>
      <vt:lpstr>Value Three:  Techniques and Strategies for Providing Children and Teens with Dignified Discipline </vt:lpstr>
      <vt:lpstr>Value Three: Dignified Discipline (cont):</vt:lpstr>
      <vt:lpstr>Parent-Child Role Reversal Construct D of the AAPI </vt:lpstr>
      <vt:lpstr>Common effects of role reversal on children</vt:lpstr>
      <vt:lpstr>Addressing Construct D:</vt:lpstr>
      <vt:lpstr>Value Four:  Techniques and Strategies for Increasing Self-Awareness and Proper Family Roles </vt:lpstr>
      <vt:lpstr>Oppressing Power &amp; Independence Construct E of the AAPI </vt:lpstr>
      <vt:lpstr>Common effects of oppressing children’s power and independence</vt:lpstr>
      <vt:lpstr>Value Five:  Techniques and Strategies for Developing a Healthy Sense of Empowerment</vt:lpstr>
      <vt:lpstr>Value Six: Humor, Laughter and Fun </vt:lpstr>
      <vt:lpstr>Nurturing Parenting</vt:lpstr>
      <vt:lpstr>Nurturing Programs offer different models </vt:lpstr>
      <vt:lpstr> Programs for Developmental Stages: </vt:lpstr>
      <vt:lpstr>Prenatal Families</vt:lpstr>
      <vt:lpstr>Prenatal Topics</vt:lpstr>
      <vt:lpstr>Nurturing Program for Parents &amp; their Infants, Toddlers &amp; Preschoolers – Group Based</vt:lpstr>
      <vt:lpstr>Infant, Toddler &amp; Preschooler Topics </vt:lpstr>
      <vt:lpstr>Infant, Toddler &amp; Preschool Topics (cont.)</vt:lpstr>
      <vt:lpstr>Nurturing Program for Parents &amp; their School-Age Children Ages 5-11</vt:lpstr>
      <vt:lpstr>School-Age Topics</vt:lpstr>
      <vt:lpstr>School-Age Topics (cont.)</vt:lpstr>
      <vt:lpstr>Nurturing Program for Parents &amp; Adolescents</vt:lpstr>
      <vt:lpstr>Adolescent Program Topics</vt:lpstr>
      <vt:lpstr>Nurturing Program </vt:lpstr>
      <vt:lpstr>Who will implement the  Nurturing Program?</vt:lpstr>
      <vt:lpstr>Facilitators (cont.)</vt:lpstr>
      <vt:lpstr>Facilitator Characteristics</vt:lpstr>
      <vt:lpstr>Nurturing Program</vt:lpstr>
      <vt:lpstr>Referrals</vt:lpstr>
      <vt:lpstr>Incentives </vt:lpstr>
      <vt:lpstr>Group Setting</vt:lpstr>
      <vt:lpstr>Length of Groups </vt:lpstr>
      <vt:lpstr>How do we keep families coming? </vt:lpstr>
      <vt:lpstr>Childhood Hours </vt:lpstr>
      <vt:lpstr>157,776 Hours in Childhood</vt:lpstr>
      <vt:lpstr>Any Questions?</vt:lpstr>
      <vt:lpstr>Thank you for coming!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Nurturing Parenting Programs®</dc:title>
  <dc:creator>Heather Kemp</dc:creator>
  <cp:lastModifiedBy>Sherman, Roger - CO 5th</cp:lastModifiedBy>
  <cp:revision>80</cp:revision>
  <dcterms:created xsi:type="dcterms:W3CDTF">2014-09-15T01:02:02Z</dcterms:created>
  <dcterms:modified xsi:type="dcterms:W3CDTF">2015-03-30T19:56:33Z</dcterms:modified>
</cp:coreProperties>
</file>