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
  </p:handoutMasterIdLst>
  <p:sldIdLst>
    <p:sldId id="256" r:id="rId2"/>
    <p:sldId id="257" r:id="rId3"/>
    <p:sldId id="258" r:id="rId4"/>
    <p:sldId id="259" r:id="rId5"/>
    <p:sldId id="261" r:id="rId6"/>
    <p:sldId id="260" r:id="rId7"/>
    <p:sldId id="262" r:id="rId8"/>
    <p:sldId id="263" r:id="rId9"/>
    <p:sldId id="264" r:id="rId10"/>
    <p:sldId id="265" r:id="rId11"/>
    <p:sldId id="266" r:id="rId12"/>
    <p:sldId id="268" r:id="rId13"/>
    <p:sldId id="269"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10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0CF5443-734D-442E-AE19-3B79C9C9BAE1}" type="datetimeFigureOut">
              <a:rPr lang="en-US" smtClean="0"/>
              <a:t>3/12/2015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A1B96AE-3570-4D07-94AA-0D1245234E2E}" type="slidenum">
              <a:rPr lang="en-US" smtClean="0"/>
              <a:t>‹#›</a:t>
            </a:fld>
            <a:endParaRPr lang="en-US"/>
          </a:p>
        </p:txBody>
      </p:sp>
    </p:spTree>
    <p:extLst>
      <p:ext uri="{BB962C8B-B14F-4D97-AF65-F5344CB8AC3E}">
        <p14:creationId xmlns:p14="http://schemas.microsoft.com/office/powerpoint/2010/main" val="131036439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5A4F60-1531-4B9B-90A7-189E49B6E5A3}" type="datetimeFigureOut">
              <a:rPr lang="en-US" smtClean="0"/>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01651-1CBC-44B3-B6A2-D26DAA76A8B7}" type="slidenum">
              <a:rPr lang="en-US" smtClean="0"/>
              <a:t>‹#›</a:t>
            </a:fld>
            <a:endParaRPr lang="en-US"/>
          </a:p>
        </p:txBody>
      </p:sp>
    </p:spTree>
    <p:extLst>
      <p:ext uri="{BB962C8B-B14F-4D97-AF65-F5344CB8AC3E}">
        <p14:creationId xmlns:p14="http://schemas.microsoft.com/office/powerpoint/2010/main" val="2051755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5A4F60-1531-4B9B-90A7-189E49B6E5A3}" type="datetimeFigureOut">
              <a:rPr lang="en-US" smtClean="0"/>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01651-1CBC-44B3-B6A2-D26DAA76A8B7}" type="slidenum">
              <a:rPr lang="en-US" smtClean="0"/>
              <a:t>‹#›</a:t>
            </a:fld>
            <a:endParaRPr lang="en-US"/>
          </a:p>
        </p:txBody>
      </p:sp>
    </p:spTree>
    <p:extLst>
      <p:ext uri="{BB962C8B-B14F-4D97-AF65-F5344CB8AC3E}">
        <p14:creationId xmlns:p14="http://schemas.microsoft.com/office/powerpoint/2010/main" val="3094134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5A4F60-1531-4B9B-90A7-189E49B6E5A3}" type="datetimeFigureOut">
              <a:rPr lang="en-US" smtClean="0"/>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01651-1CBC-44B3-B6A2-D26DAA76A8B7}" type="slidenum">
              <a:rPr lang="en-US" smtClean="0"/>
              <a:t>‹#›</a:t>
            </a:fld>
            <a:endParaRPr lang="en-US"/>
          </a:p>
        </p:txBody>
      </p:sp>
    </p:spTree>
    <p:extLst>
      <p:ext uri="{BB962C8B-B14F-4D97-AF65-F5344CB8AC3E}">
        <p14:creationId xmlns:p14="http://schemas.microsoft.com/office/powerpoint/2010/main" val="3814644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5A4F60-1531-4B9B-90A7-189E49B6E5A3}" type="datetimeFigureOut">
              <a:rPr lang="en-US" smtClean="0"/>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01651-1CBC-44B3-B6A2-D26DAA76A8B7}" type="slidenum">
              <a:rPr lang="en-US" smtClean="0"/>
              <a:t>‹#›</a:t>
            </a:fld>
            <a:endParaRPr lang="en-US"/>
          </a:p>
        </p:txBody>
      </p:sp>
    </p:spTree>
    <p:extLst>
      <p:ext uri="{BB962C8B-B14F-4D97-AF65-F5344CB8AC3E}">
        <p14:creationId xmlns:p14="http://schemas.microsoft.com/office/powerpoint/2010/main" val="2520497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5A4F60-1531-4B9B-90A7-189E49B6E5A3}" type="datetimeFigureOut">
              <a:rPr lang="en-US" smtClean="0"/>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01651-1CBC-44B3-B6A2-D26DAA76A8B7}" type="slidenum">
              <a:rPr lang="en-US" smtClean="0"/>
              <a:t>‹#›</a:t>
            </a:fld>
            <a:endParaRPr lang="en-US"/>
          </a:p>
        </p:txBody>
      </p:sp>
    </p:spTree>
    <p:extLst>
      <p:ext uri="{BB962C8B-B14F-4D97-AF65-F5344CB8AC3E}">
        <p14:creationId xmlns:p14="http://schemas.microsoft.com/office/powerpoint/2010/main" val="3485654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5A4F60-1531-4B9B-90A7-189E49B6E5A3}" type="datetimeFigureOut">
              <a:rPr lang="en-US" smtClean="0"/>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01651-1CBC-44B3-B6A2-D26DAA76A8B7}" type="slidenum">
              <a:rPr lang="en-US" smtClean="0"/>
              <a:t>‹#›</a:t>
            </a:fld>
            <a:endParaRPr lang="en-US"/>
          </a:p>
        </p:txBody>
      </p:sp>
    </p:spTree>
    <p:extLst>
      <p:ext uri="{BB962C8B-B14F-4D97-AF65-F5344CB8AC3E}">
        <p14:creationId xmlns:p14="http://schemas.microsoft.com/office/powerpoint/2010/main" val="1231386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5A4F60-1531-4B9B-90A7-189E49B6E5A3}" type="datetimeFigureOut">
              <a:rPr lang="en-US" smtClean="0"/>
              <a:t>3/12/2015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401651-1CBC-44B3-B6A2-D26DAA76A8B7}" type="slidenum">
              <a:rPr lang="en-US" smtClean="0"/>
              <a:t>‹#›</a:t>
            </a:fld>
            <a:endParaRPr lang="en-US"/>
          </a:p>
        </p:txBody>
      </p:sp>
    </p:spTree>
    <p:extLst>
      <p:ext uri="{BB962C8B-B14F-4D97-AF65-F5344CB8AC3E}">
        <p14:creationId xmlns:p14="http://schemas.microsoft.com/office/powerpoint/2010/main" val="1371628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5A4F60-1531-4B9B-90A7-189E49B6E5A3}" type="datetimeFigureOut">
              <a:rPr lang="en-US" smtClean="0"/>
              <a:t>3/12/2015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401651-1CBC-44B3-B6A2-D26DAA76A8B7}" type="slidenum">
              <a:rPr lang="en-US" smtClean="0"/>
              <a:t>‹#›</a:t>
            </a:fld>
            <a:endParaRPr lang="en-US"/>
          </a:p>
        </p:txBody>
      </p:sp>
    </p:spTree>
    <p:extLst>
      <p:ext uri="{BB962C8B-B14F-4D97-AF65-F5344CB8AC3E}">
        <p14:creationId xmlns:p14="http://schemas.microsoft.com/office/powerpoint/2010/main" val="1028452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5A4F60-1531-4B9B-90A7-189E49B6E5A3}" type="datetimeFigureOut">
              <a:rPr lang="en-US" smtClean="0"/>
              <a:t>3/12/2015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401651-1CBC-44B3-B6A2-D26DAA76A8B7}" type="slidenum">
              <a:rPr lang="en-US" smtClean="0"/>
              <a:t>‹#›</a:t>
            </a:fld>
            <a:endParaRPr lang="en-US"/>
          </a:p>
        </p:txBody>
      </p:sp>
    </p:spTree>
    <p:extLst>
      <p:ext uri="{BB962C8B-B14F-4D97-AF65-F5344CB8AC3E}">
        <p14:creationId xmlns:p14="http://schemas.microsoft.com/office/powerpoint/2010/main" val="313906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5A4F60-1531-4B9B-90A7-189E49B6E5A3}" type="datetimeFigureOut">
              <a:rPr lang="en-US" smtClean="0"/>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01651-1CBC-44B3-B6A2-D26DAA76A8B7}" type="slidenum">
              <a:rPr lang="en-US" smtClean="0"/>
              <a:t>‹#›</a:t>
            </a:fld>
            <a:endParaRPr lang="en-US"/>
          </a:p>
        </p:txBody>
      </p:sp>
    </p:spTree>
    <p:extLst>
      <p:ext uri="{BB962C8B-B14F-4D97-AF65-F5344CB8AC3E}">
        <p14:creationId xmlns:p14="http://schemas.microsoft.com/office/powerpoint/2010/main" val="3360826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5A4F60-1531-4B9B-90A7-189E49B6E5A3}" type="datetimeFigureOut">
              <a:rPr lang="en-US" smtClean="0"/>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01651-1CBC-44B3-B6A2-D26DAA76A8B7}" type="slidenum">
              <a:rPr lang="en-US" smtClean="0"/>
              <a:t>‹#›</a:t>
            </a:fld>
            <a:endParaRPr lang="en-US"/>
          </a:p>
        </p:txBody>
      </p:sp>
    </p:spTree>
    <p:extLst>
      <p:ext uri="{BB962C8B-B14F-4D97-AF65-F5344CB8AC3E}">
        <p14:creationId xmlns:p14="http://schemas.microsoft.com/office/powerpoint/2010/main" val="3425563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5A4F60-1531-4B9B-90A7-189E49B6E5A3}" type="datetimeFigureOut">
              <a:rPr lang="en-US" smtClean="0"/>
              <a:t>3/12/2015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01651-1CBC-44B3-B6A2-D26DAA76A8B7}" type="slidenum">
              <a:rPr lang="en-US" smtClean="0"/>
              <a:t>‹#›</a:t>
            </a:fld>
            <a:endParaRPr lang="en-US"/>
          </a:p>
        </p:txBody>
      </p:sp>
    </p:spTree>
    <p:extLst>
      <p:ext uri="{BB962C8B-B14F-4D97-AF65-F5344CB8AC3E}">
        <p14:creationId xmlns:p14="http://schemas.microsoft.com/office/powerpoint/2010/main" val="2139554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shermanr\AppData\Local\Microsoft\Windows\Temporary Internet Files\Content.IE5\P1B64Y44\tipping-point-web-bann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6200" y="2133600"/>
            <a:ext cx="7772400" cy="1470025"/>
          </a:xfrm>
        </p:spPr>
        <p:txBody>
          <a:bodyPr/>
          <a:lstStyle/>
          <a:p>
            <a:pPr algn="l"/>
            <a:r>
              <a:rPr lang="en-US" sz="5400" dirty="0" smtClean="0">
                <a:solidFill>
                  <a:srgbClr val="FFFF00"/>
                </a:solidFill>
              </a:rPr>
              <a:t>Reaching the</a:t>
            </a:r>
            <a:r>
              <a:rPr lang="en-US" dirty="0" smtClean="0">
                <a:solidFill>
                  <a:srgbClr val="FFFF00"/>
                </a:solidFill>
              </a:rPr>
              <a:t> </a:t>
            </a:r>
            <a:endParaRPr lang="en-US" dirty="0">
              <a:solidFill>
                <a:srgbClr val="FFFF00"/>
              </a:solidFill>
            </a:endParaRPr>
          </a:p>
        </p:txBody>
      </p:sp>
      <p:sp>
        <p:nvSpPr>
          <p:cNvPr id="3" name="Subtitle 2"/>
          <p:cNvSpPr>
            <a:spLocks noGrp="1"/>
          </p:cNvSpPr>
          <p:nvPr>
            <p:ph type="subTitle" idx="1"/>
          </p:nvPr>
        </p:nvSpPr>
        <p:spPr>
          <a:xfrm rot="20085925">
            <a:off x="5420329" y="3935072"/>
            <a:ext cx="3283058" cy="1620704"/>
          </a:xfrm>
        </p:spPr>
        <p:txBody>
          <a:bodyPr>
            <a:normAutofit fontScale="92500" lnSpcReduction="20000"/>
          </a:bodyPr>
          <a:lstStyle/>
          <a:p>
            <a:r>
              <a:rPr lang="en-US" b="1" dirty="0" smtClean="0">
                <a:solidFill>
                  <a:schemeClr val="bg1"/>
                </a:solidFill>
              </a:rPr>
              <a:t>Building a Campaign to End Child Sexual Abuse in Idaho</a:t>
            </a:r>
            <a:endParaRPr lang="en-US" b="1" dirty="0">
              <a:solidFill>
                <a:schemeClr val="bg1"/>
              </a:solidFill>
            </a:endParaRPr>
          </a:p>
        </p:txBody>
      </p:sp>
    </p:spTree>
    <p:extLst>
      <p:ext uri="{BB962C8B-B14F-4D97-AF65-F5344CB8AC3E}">
        <p14:creationId xmlns:p14="http://schemas.microsoft.com/office/powerpoint/2010/main" val="3841084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C:\Users\shermanr\AppData\Local\Microsoft\Windows\Temporary Internet Files\Content.IE5\4KL8L2CH\online_informa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1" y="3382854"/>
            <a:ext cx="4497372" cy="33703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Stewards Resources</a:t>
            </a:r>
            <a:endParaRPr lang="en-US" dirty="0"/>
          </a:p>
        </p:txBody>
      </p:sp>
      <p:sp>
        <p:nvSpPr>
          <p:cNvPr id="3" name="Content Placeholder 2"/>
          <p:cNvSpPr>
            <a:spLocks noGrp="1"/>
          </p:cNvSpPr>
          <p:nvPr>
            <p:ph idx="1"/>
          </p:nvPr>
        </p:nvSpPr>
        <p:spPr/>
        <p:txBody>
          <a:bodyPr/>
          <a:lstStyle/>
          <a:p>
            <a:r>
              <a:rPr lang="en-US" dirty="0" smtClean="0"/>
              <a:t>Over 100 facilitators statewide to do face to face training</a:t>
            </a:r>
          </a:p>
          <a:p>
            <a:r>
              <a:rPr lang="en-US" dirty="0" smtClean="0"/>
              <a:t>3 training coordinators around the state</a:t>
            </a:r>
          </a:p>
          <a:p>
            <a:r>
              <a:rPr lang="en-US" dirty="0" smtClean="0"/>
              <a:t>Free online training through December 2015</a:t>
            </a:r>
          </a:p>
          <a:p>
            <a:r>
              <a:rPr lang="en-US" dirty="0" smtClean="0"/>
              <a:t>Materials:  workbooks, new videos </a:t>
            </a:r>
          </a:p>
          <a:p>
            <a:r>
              <a:rPr lang="en-US" dirty="0" smtClean="0"/>
              <a:t>3 instructors to train facilitators</a:t>
            </a:r>
          </a:p>
          <a:p>
            <a:r>
              <a:rPr lang="en-US" dirty="0" smtClean="0"/>
              <a:t>Relationships</a:t>
            </a:r>
            <a:endParaRPr lang="en-US" dirty="0"/>
          </a:p>
        </p:txBody>
      </p:sp>
    </p:spTree>
    <p:extLst>
      <p:ext uri="{BB962C8B-B14F-4D97-AF65-F5344CB8AC3E}">
        <p14:creationId xmlns:p14="http://schemas.microsoft.com/office/powerpoint/2010/main" val="2161812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3" name="Picture 23" descr="C:\Users\shermanr\AppData\Local\Microsoft\Windows\Temporary Internet Files\Content.IE5\P1B64Y44\Train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046224"/>
            <a:ext cx="3608832" cy="48117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What have we done so far?</a:t>
            </a:r>
            <a:endParaRPr lang="en-US" dirty="0"/>
          </a:p>
        </p:txBody>
      </p:sp>
      <p:sp>
        <p:nvSpPr>
          <p:cNvPr id="3" name="Content Placeholder 2"/>
          <p:cNvSpPr>
            <a:spLocks noGrp="1"/>
          </p:cNvSpPr>
          <p:nvPr>
            <p:ph idx="1"/>
          </p:nvPr>
        </p:nvSpPr>
        <p:spPr/>
        <p:txBody>
          <a:bodyPr/>
          <a:lstStyle/>
          <a:p>
            <a:r>
              <a:rPr lang="en-US" dirty="0" smtClean="0"/>
              <a:t>Over 6000 people have been trained so far in Idaho</a:t>
            </a:r>
          </a:p>
          <a:p>
            <a:r>
              <a:rPr lang="en-US" dirty="0" smtClean="0"/>
              <a:t>Treasure Valley Initiative</a:t>
            </a:r>
          </a:p>
          <a:p>
            <a:r>
              <a:rPr lang="en-US" dirty="0" smtClean="0"/>
              <a:t>North Idaho efforts</a:t>
            </a:r>
          </a:p>
          <a:p>
            <a:r>
              <a:rPr lang="en-US" dirty="0" smtClean="0"/>
              <a:t>Eastern Idaho efforts</a:t>
            </a:r>
          </a:p>
          <a:p>
            <a:r>
              <a:rPr lang="en-US" dirty="0" smtClean="0"/>
              <a:t>Some </a:t>
            </a:r>
            <a:r>
              <a:rPr lang="en-US" dirty="0"/>
              <a:t>funding, lots of partners</a:t>
            </a:r>
          </a:p>
          <a:p>
            <a:endParaRPr lang="en-US" dirty="0"/>
          </a:p>
        </p:txBody>
      </p:sp>
    </p:spTree>
    <p:extLst>
      <p:ext uri="{BB962C8B-B14F-4D97-AF65-F5344CB8AC3E}">
        <p14:creationId xmlns:p14="http://schemas.microsoft.com/office/powerpoint/2010/main" val="1403917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hermanr\AppData\Local\Microsoft\Windows\Temporary Internet Files\Content.IE5\P1B64Y44\brainstor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096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7200" y="2667000"/>
            <a:ext cx="8229600" cy="1143000"/>
          </a:xfrm>
        </p:spPr>
        <p:txBody>
          <a:bodyPr>
            <a:noAutofit/>
          </a:bodyPr>
          <a:lstStyle/>
          <a:p>
            <a:r>
              <a:rPr lang="en-US" sz="7200" dirty="0" smtClean="0">
                <a:solidFill>
                  <a:srgbClr val="FF0000"/>
                </a:solidFill>
              </a:rPr>
              <a:t>Outreach Brainstorm</a:t>
            </a:r>
            <a:endParaRPr lang="en-US" sz="7200" dirty="0">
              <a:solidFill>
                <a:srgbClr val="FF0000"/>
              </a:solidFill>
            </a:endParaRPr>
          </a:p>
        </p:txBody>
      </p:sp>
    </p:spTree>
    <p:extLst>
      <p:ext uri="{BB962C8B-B14F-4D97-AF65-F5344CB8AC3E}">
        <p14:creationId xmlns:p14="http://schemas.microsoft.com/office/powerpoint/2010/main" val="3970125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shermanr\AppData\Local\Microsoft\Windows\Temporary Internet Files\Content.IE5\P1B64Y44\brainstorm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8016" y="4648200"/>
            <a:ext cx="8229600" cy="1143000"/>
          </a:xfrm>
        </p:spPr>
        <p:txBody>
          <a:bodyPr>
            <a:normAutofit/>
          </a:bodyPr>
          <a:lstStyle/>
          <a:p>
            <a:r>
              <a:rPr lang="en-US" sz="6600" dirty="0" smtClean="0">
                <a:solidFill>
                  <a:srgbClr val="FF0000"/>
                </a:solidFill>
              </a:rPr>
              <a:t>Small Group Discussion </a:t>
            </a:r>
            <a:endParaRPr lang="en-US" sz="6600" dirty="0">
              <a:solidFill>
                <a:srgbClr val="FF0000"/>
              </a:solidFill>
            </a:endParaRPr>
          </a:p>
        </p:txBody>
      </p:sp>
    </p:spTree>
    <p:extLst>
      <p:ext uri="{BB962C8B-B14F-4D97-AF65-F5344CB8AC3E}">
        <p14:creationId xmlns:p14="http://schemas.microsoft.com/office/powerpoint/2010/main" val="317477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Presenters</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Heather Kemp, Bannock Youth Foundation, Pocatello</a:t>
            </a:r>
          </a:p>
          <a:p>
            <a:r>
              <a:rPr lang="en-US" dirty="0" smtClean="0"/>
              <a:t>Norma Pintar, VISTA at Idaho Children’s Trust Fund, Boise</a:t>
            </a:r>
          </a:p>
          <a:p>
            <a:r>
              <a:rPr lang="en-US" dirty="0" smtClean="0"/>
              <a:t>Roger Sherman, Idaho Children’s Trust Fund/Prevent Child Abuse Idaho</a:t>
            </a:r>
          </a:p>
          <a:p>
            <a:r>
              <a:rPr lang="en-US" dirty="0" smtClean="0"/>
              <a:t>Katie Simmons, ICARE program, St. Vincent DePaul, Coeur d’Alene</a:t>
            </a:r>
            <a:endParaRPr lang="en-US" dirty="0"/>
          </a:p>
        </p:txBody>
      </p:sp>
    </p:spTree>
    <p:extLst>
      <p:ext uri="{BB962C8B-B14F-4D97-AF65-F5344CB8AC3E}">
        <p14:creationId xmlns:p14="http://schemas.microsoft.com/office/powerpoint/2010/main" val="982442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Workshop Goals</a:t>
            </a:r>
            <a:endParaRPr lang="en-US" b="1" dirty="0"/>
          </a:p>
        </p:txBody>
      </p:sp>
      <p:sp>
        <p:nvSpPr>
          <p:cNvPr id="3" name="Content Placeholder 2"/>
          <p:cNvSpPr>
            <a:spLocks noGrp="1"/>
          </p:cNvSpPr>
          <p:nvPr>
            <p:ph idx="1"/>
          </p:nvPr>
        </p:nvSpPr>
        <p:spPr/>
        <p:txBody>
          <a:bodyPr/>
          <a:lstStyle/>
          <a:p>
            <a:r>
              <a:rPr lang="en-US" dirty="0" smtClean="0">
                <a:solidFill>
                  <a:srgbClr val="FF0000"/>
                </a:solidFill>
              </a:rPr>
              <a:t>To make you aware of the resources that exist to prevent child sexual abuse </a:t>
            </a:r>
          </a:p>
          <a:p>
            <a:r>
              <a:rPr lang="en-US" dirty="0" smtClean="0">
                <a:solidFill>
                  <a:srgbClr val="FF0000"/>
                </a:solidFill>
              </a:rPr>
              <a:t>To make you aware of how we are currently using them</a:t>
            </a:r>
          </a:p>
          <a:p>
            <a:r>
              <a:rPr lang="en-US" dirty="0" smtClean="0">
                <a:solidFill>
                  <a:srgbClr val="FF0000"/>
                </a:solidFill>
              </a:rPr>
              <a:t>To reach a shared understanding of why reaching the tipping point matters</a:t>
            </a:r>
          </a:p>
          <a:p>
            <a:r>
              <a:rPr lang="en-US" dirty="0" smtClean="0">
                <a:solidFill>
                  <a:srgbClr val="FF0000"/>
                </a:solidFill>
              </a:rPr>
              <a:t>To enlist your help in figuring out how to reach 57,000 adults in Idaho</a:t>
            </a:r>
            <a:endParaRPr lang="en-US" dirty="0">
              <a:solidFill>
                <a:srgbClr val="FF0000"/>
              </a:solidFill>
            </a:endParaRPr>
          </a:p>
        </p:txBody>
      </p:sp>
    </p:spTree>
    <p:extLst>
      <p:ext uri="{BB962C8B-B14F-4D97-AF65-F5344CB8AC3E}">
        <p14:creationId xmlns:p14="http://schemas.microsoft.com/office/powerpoint/2010/main" val="497663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19100" y="2743200"/>
            <a:ext cx="8229600" cy="4525963"/>
          </a:xfrm>
        </p:spPr>
        <p:txBody>
          <a:bodyPr/>
          <a:lstStyle/>
          <a:p>
            <a:pPr marL="0" indent="0">
              <a:buNone/>
            </a:pPr>
            <a:r>
              <a:rPr lang="en-US" b="1" dirty="0" smtClean="0"/>
              <a:t>Stewards </a:t>
            </a:r>
            <a:r>
              <a:rPr lang="en-US" b="1" dirty="0"/>
              <a:t>of Children</a:t>
            </a:r>
            <a:r>
              <a:rPr lang="en-US" b="1" baseline="30000" dirty="0"/>
              <a:t>®</a:t>
            </a:r>
            <a:r>
              <a:rPr lang="en-US" b="1" dirty="0"/>
              <a:t> Trailer</a:t>
            </a:r>
          </a:p>
          <a:p>
            <a:pPr marL="0" indent="0">
              <a:buNone/>
            </a:pPr>
            <a:r>
              <a:rPr lang="en-US" dirty="0"/>
              <a:t>This video provides a quick overview of D2L's award-winning </a:t>
            </a:r>
            <a:r>
              <a:rPr lang="en-US" i="1" dirty="0"/>
              <a:t>Stewards of Children</a:t>
            </a:r>
            <a:r>
              <a:rPr lang="en-US" dirty="0"/>
              <a:t> child sexual abuse prevention training program. </a:t>
            </a:r>
            <a:endParaRPr lang="en-US" dirty="0" smtClean="0"/>
          </a:p>
          <a:p>
            <a:r>
              <a:rPr lang="en-US" dirty="0" smtClean="0">
                <a:solidFill>
                  <a:schemeClr val="tx2"/>
                </a:solidFill>
              </a:rPr>
              <a:t>https</a:t>
            </a:r>
            <a:r>
              <a:rPr lang="en-US" dirty="0">
                <a:solidFill>
                  <a:schemeClr val="tx2"/>
                </a:solidFill>
              </a:rPr>
              <a:t>://www.youtube.com/watch?v=vW4_8-tmr7g&amp;feature=youtu.be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52399"/>
            <a:ext cx="8458200" cy="2375669"/>
          </a:xfrm>
          <a:prstGeom prst="rect">
            <a:avLst/>
          </a:prstGeom>
        </p:spPr>
      </p:pic>
    </p:spTree>
    <p:extLst>
      <p:ext uri="{BB962C8B-B14F-4D97-AF65-F5344CB8AC3E}">
        <p14:creationId xmlns:p14="http://schemas.microsoft.com/office/powerpoint/2010/main" val="3581284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hermanr\AppData\Local\Microsoft\Windows\Temporary Internet Files\Content.IE5\XNAJ5DN1\tipping-poin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533400"/>
            <a:ext cx="5867399" cy="58673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04800" y="533400"/>
            <a:ext cx="8305800" cy="5440363"/>
          </a:xfrm>
        </p:spPr>
        <p:txBody>
          <a:bodyPr>
            <a:normAutofit/>
          </a:bodyPr>
          <a:lstStyle/>
          <a:p>
            <a:pPr marL="0" indent="0">
              <a:buNone/>
            </a:pPr>
            <a:r>
              <a:rPr lang="en-US" b="1" dirty="0" smtClean="0"/>
              <a:t>Small </a:t>
            </a:r>
            <a:r>
              <a:rPr lang="en-US" b="1" dirty="0"/>
              <a:t>actions at the right time, in the right place, and with the right people can create a "tipping point" for anything from a product to an idea to a trend.</a:t>
            </a:r>
            <a:r>
              <a:rPr lang="en-US" b="1" dirty="0">
                <a:solidFill>
                  <a:schemeClr val="tx2">
                    <a:lumMod val="40000"/>
                    <a:lumOff val="60000"/>
                  </a:schemeClr>
                </a:solidFill>
              </a:rPr>
              <a:t> </a:t>
            </a:r>
            <a:endParaRPr lang="en-US" b="1" dirty="0" smtClean="0">
              <a:solidFill>
                <a:schemeClr val="tx2">
                  <a:lumMod val="40000"/>
                  <a:lumOff val="60000"/>
                </a:schemeClr>
              </a:solidFill>
            </a:endParaRPr>
          </a:p>
          <a:p>
            <a:pPr marL="0" indent="0">
              <a:buNone/>
            </a:pPr>
            <a:endParaRPr lang="en-US" b="1" dirty="0"/>
          </a:p>
          <a:p>
            <a:pPr marL="0" indent="0">
              <a:buNone/>
            </a:pPr>
            <a:endParaRPr lang="en-US" b="1" dirty="0" smtClean="0"/>
          </a:p>
          <a:p>
            <a:pPr marL="0" indent="0">
              <a:buNone/>
            </a:pPr>
            <a:endParaRPr lang="en-US" b="1" dirty="0" smtClean="0"/>
          </a:p>
          <a:p>
            <a:pPr marL="0" indent="0">
              <a:buNone/>
            </a:pPr>
            <a:r>
              <a:rPr lang="en-US" b="1" dirty="0" smtClean="0"/>
              <a:t>The </a:t>
            </a:r>
            <a:r>
              <a:rPr lang="en-US" b="1" dirty="0"/>
              <a:t>"tipping point" is "that magic moment when an idea, trend, or social behavior crosses a threshold, tips, and spreads like wildfire." </a:t>
            </a:r>
          </a:p>
        </p:txBody>
      </p:sp>
    </p:spTree>
    <p:extLst>
      <p:ext uri="{BB962C8B-B14F-4D97-AF65-F5344CB8AC3E}">
        <p14:creationId xmlns:p14="http://schemas.microsoft.com/office/powerpoint/2010/main" val="2704396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C:\Users\shermanr\AppData\Local\Microsoft\Windows\Temporary Internet Files\Content.IE5\NO6Y4FBA\original_screen-printed-gossiping-cow-tea-towe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209800"/>
            <a:ext cx="4724400" cy="45020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685800"/>
            <a:ext cx="8229600" cy="731838"/>
          </a:xfrm>
        </p:spPr>
        <p:txBody>
          <a:bodyPr>
            <a:normAutofit fontScale="90000"/>
          </a:bodyPr>
          <a:lstStyle/>
          <a:p>
            <a:r>
              <a:rPr lang="en-US" dirty="0" smtClean="0"/>
              <a:t>Law of the Few</a:t>
            </a:r>
            <a:endParaRPr lang="en-US" dirty="0"/>
          </a:p>
        </p:txBody>
      </p:sp>
      <p:sp>
        <p:nvSpPr>
          <p:cNvPr id="3" name="Content Placeholder 2"/>
          <p:cNvSpPr>
            <a:spLocks noGrp="1"/>
          </p:cNvSpPr>
          <p:nvPr>
            <p:ph idx="1"/>
          </p:nvPr>
        </p:nvSpPr>
        <p:spPr/>
        <p:txBody>
          <a:bodyPr>
            <a:normAutofit lnSpcReduction="10000"/>
          </a:bodyPr>
          <a:lstStyle/>
          <a:p>
            <a:r>
              <a:rPr lang="en-US" b="1" dirty="0">
                <a:solidFill>
                  <a:srgbClr val="00B050"/>
                </a:solidFill>
              </a:rPr>
              <a:t>Mavens are individuals who spread influence by sharing their knowledge with friends and family</a:t>
            </a:r>
            <a:r>
              <a:rPr lang="en-US" b="1" dirty="0" smtClean="0">
                <a:solidFill>
                  <a:srgbClr val="00B050"/>
                </a:solidFill>
              </a:rPr>
              <a:t>.</a:t>
            </a:r>
          </a:p>
          <a:p>
            <a:r>
              <a:rPr lang="en-US" b="1" dirty="0">
                <a:solidFill>
                  <a:srgbClr val="00B050"/>
                </a:solidFill>
              </a:rPr>
              <a:t>Connectors know a lot of people. They gain their influence not through expertise, but by their position as highly connected to various social networks</a:t>
            </a:r>
            <a:r>
              <a:rPr lang="en-US" b="1" dirty="0" smtClean="0">
                <a:solidFill>
                  <a:srgbClr val="00B050"/>
                </a:solidFill>
              </a:rPr>
              <a:t>.</a:t>
            </a:r>
          </a:p>
          <a:p>
            <a:r>
              <a:rPr lang="en-US" b="1" dirty="0">
                <a:solidFill>
                  <a:srgbClr val="00B050"/>
                </a:solidFill>
              </a:rPr>
              <a:t>Salesmen are individuals who naturally possess the power of persuasion. </a:t>
            </a:r>
          </a:p>
        </p:txBody>
      </p:sp>
    </p:spTree>
    <p:extLst>
      <p:ext uri="{BB962C8B-B14F-4D97-AF65-F5344CB8AC3E}">
        <p14:creationId xmlns:p14="http://schemas.microsoft.com/office/powerpoint/2010/main" val="1451130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8" name="Picture 14" descr="C:\Users\shermanr\AppData\Local\Microsoft\Windows\Temporary Internet Files\Content.IE5\XNAJ5DN1\8525867222_c8f13b57eb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291" y="1219200"/>
            <a:ext cx="5453109" cy="54531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Stickiness Factor</a:t>
            </a:r>
            <a:endParaRPr lang="en-US" dirty="0"/>
          </a:p>
        </p:txBody>
      </p:sp>
      <p:sp>
        <p:nvSpPr>
          <p:cNvPr id="3" name="Content Placeholder 2"/>
          <p:cNvSpPr>
            <a:spLocks noGrp="1"/>
          </p:cNvSpPr>
          <p:nvPr>
            <p:ph idx="1"/>
          </p:nvPr>
        </p:nvSpPr>
        <p:spPr/>
        <p:txBody>
          <a:bodyPr/>
          <a:lstStyle/>
          <a:p>
            <a:pPr marL="0" indent="0">
              <a:buNone/>
            </a:pPr>
            <a:r>
              <a:rPr lang="en-US" dirty="0"/>
              <a:t>The stickiness factor is a unique quality that causes the phenomenon to "stick" in the minds of the public and influence their behavior. </a:t>
            </a:r>
          </a:p>
        </p:txBody>
      </p:sp>
    </p:spTree>
    <p:extLst>
      <p:ext uri="{BB962C8B-B14F-4D97-AF65-F5344CB8AC3E}">
        <p14:creationId xmlns:p14="http://schemas.microsoft.com/office/powerpoint/2010/main" val="3609997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Power of Context</a:t>
            </a:r>
            <a:endParaRPr lang="en-US" dirty="0"/>
          </a:p>
        </p:txBody>
      </p:sp>
      <p:sp>
        <p:nvSpPr>
          <p:cNvPr id="3" name="Content Placeholder 2"/>
          <p:cNvSpPr>
            <a:spLocks noGrp="1"/>
          </p:cNvSpPr>
          <p:nvPr>
            <p:ph idx="1"/>
          </p:nvPr>
        </p:nvSpPr>
        <p:spPr/>
        <p:txBody>
          <a:bodyPr/>
          <a:lstStyle/>
          <a:p>
            <a:pPr marL="0" indent="0">
              <a:buNone/>
            </a:pPr>
            <a:r>
              <a:rPr lang="en-US" dirty="0"/>
              <a:t>The Power of Context refers to the environment or historical moment in which the trend is introduced. If the context is not right, it is not likely that the tipping point will take place. </a:t>
            </a:r>
          </a:p>
        </p:txBody>
      </p:sp>
      <p:pic>
        <p:nvPicPr>
          <p:cNvPr id="5130" name="Picture 10" descr="C:\Users\shermanr\AppData\Local\Microsoft\Windows\Temporary Internet Files\Content.IE5\XNAJ5DN1\tim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3315" y="3810000"/>
            <a:ext cx="4821279" cy="2321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890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this apply?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Our plan is to reach 5% of the adults in Idaho or 57,000 people to be Stewards of Children</a:t>
            </a:r>
          </a:p>
          <a:p>
            <a:r>
              <a:rPr lang="en-US" dirty="0" smtClean="0"/>
              <a:t>These 57,000 will protect 10 children each or 570,000 kids.  Wow!  </a:t>
            </a:r>
          </a:p>
          <a:p>
            <a:endParaRPr lang="en-US" dirty="0"/>
          </a:p>
          <a:p>
            <a:pPr marL="0" indent="0">
              <a:buNone/>
            </a:pPr>
            <a:endParaRPr lang="en-US" dirty="0" smtClean="0"/>
          </a:p>
          <a:p>
            <a:endParaRPr lang="en-US" dirty="0" smtClean="0"/>
          </a:p>
          <a:p>
            <a:r>
              <a:rPr lang="en-US" dirty="0" smtClean="0"/>
              <a:t>We need to be both opportunistic and strategic to reach all the people in all the right places</a:t>
            </a:r>
            <a:endParaRPr lang="en-US" dirty="0"/>
          </a:p>
        </p:txBody>
      </p:sp>
      <p:pic>
        <p:nvPicPr>
          <p:cNvPr id="12" name="Picture 9" descr="C:\Users\shermanr\AppData\Local\Microsoft\Windows\Temporary Internet Files\Content.IE5\NO6Y4FBA\Tipping_Poin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429000"/>
            <a:ext cx="7086600" cy="1430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70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TotalTime>
  <Words>457</Words>
  <Application>Microsoft Office PowerPoint</Application>
  <PresentationFormat>On-screen Show (4:3)</PresentationFormat>
  <Paragraphs>50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Reaching the </vt:lpstr>
      <vt:lpstr>Presenters</vt:lpstr>
      <vt:lpstr>Workshop Goals</vt:lpstr>
      <vt:lpstr>PowerPoint Presentation</vt:lpstr>
      <vt:lpstr>PowerPoint Presentation</vt:lpstr>
      <vt:lpstr>Law of the Few</vt:lpstr>
      <vt:lpstr>The Stickiness Factor</vt:lpstr>
      <vt:lpstr>The Power of Context</vt:lpstr>
      <vt:lpstr>How does this apply?</vt:lpstr>
      <vt:lpstr>Stewards Resources</vt:lpstr>
      <vt:lpstr>What have we done so far?</vt:lpstr>
      <vt:lpstr>Outreach Brainstorm</vt:lpstr>
      <vt:lpstr>Small Group Discussion </vt:lpstr>
    </vt:vector>
  </TitlesOfParts>
  <Company>DHW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Reaching the Tipping Point</dc:title>
  <dc:creator>Sherman, Roger - CO 5th</dc:creator>
  <cp:lastModifiedBy>Sherman, Roger - CO 5th</cp:lastModifiedBy>
  <cp:revision>12</cp:revision>
  <cp:lastPrinted>2015-03-12T19:36:11Z</cp:lastPrinted>
  <dcterms:created xsi:type="dcterms:W3CDTF">2015-03-10T22:17:20Z</dcterms:created>
  <dcterms:modified xsi:type="dcterms:W3CDTF">2015-03-12T20:01:40Z</dcterms:modified>
</cp:coreProperties>
</file>